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33" autoAdjust="0"/>
    <p:restoredTop sz="94660"/>
  </p:normalViewPr>
  <p:slideViewPr>
    <p:cSldViewPr snapToGrid="0">
      <p:cViewPr varScale="1">
        <p:scale>
          <a:sx n="86" d="100"/>
          <a:sy n="86" d="100"/>
        </p:scale>
        <p:origin x="570"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image" Target="../media/image6.wmf"/><Relationship Id="rId1" Type="http://schemas.openxmlformats.org/officeDocument/2006/relationships/image" Target="../media/image5.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11.wmf"/><Relationship Id="rId1" Type="http://schemas.openxmlformats.org/officeDocument/2006/relationships/image" Target="../media/image10.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5D28D282-5D42-4B51-99D6-9547EED1FAF1}" type="datetimeFigureOut">
              <a:rPr lang="ru-RU" smtClean="0"/>
              <a:t>15.02.2021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4A6470-61D8-4FBA-B73C-80D69FA745AD}" type="slidenum">
              <a:rPr lang="ru-RU" smtClean="0"/>
              <a:t>‹#›</a:t>
            </a:fld>
            <a:endParaRPr lang="ru-RU"/>
          </a:p>
        </p:txBody>
      </p:sp>
    </p:spTree>
    <p:extLst>
      <p:ext uri="{BB962C8B-B14F-4D97-AF65-F5344CB8AC3E}">
        <p14:creationId xmlns:p14="http://schemas.microsoft.com/office/powerpoint/2010/main" val="25836973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D28D282-5D42-4B51-99D6-9547EED1FAF1}" type="datetimeFigureOut">
              <a:rPr lang="ru-RU" smtClean="0"/>
              <a:t>15.02.2021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4A6470-61D8-4FBA-B73C-80D69FA745AD}" type="slidenum">
              <a:rPr lang="ru-RU" smtClean="0"/>
              <a:t>‹#›</a:t>
            </a:fld>
            <a:endParaRPr lang="ru-RU"/>
          </a:p>
        </p:txBody>
      </p:sp>
    </p:spTree>
    <p:extLst>
      <p:ext uri="{BB962C8B-B14F-4D97-AF65-F5344CB8AC3E}">
        <p14:creationId xmlns:p14="http://schemas.microsoft.com/office/powerpoint/2010/main" val="11057367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5D28D282-5D42-4B51-99D6-9547EED1FAF1}" type="datetimeFigureOut">
              <a:rPr lang="ru-RU" smtClean="0"/>
              <a:t>15.02.2021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4A6470-61D8-4FBA-B73C-80D69FA745AD}" type="slidenum">
              <a:rPr lang="ru-RU" smtClean="0"/>
              <a:t>‹#›</a:t>
            </a:fld>
            <a:endParaRPr lang="ru-RU"/>
          </a:p>
        </p:txBody>
      </p:sp>
    </p:spTree>
    <p:extLst>
      <p:ext uri="{BB962C8B-B14F-4D97-AF65-F5344CB8AC3E}">
        <p14:creationId xmlns:p14="http://schemas.microsoft.com/office/powerpoint/2010/main" val="13173562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5D28D282-5D42-4B51-99D6-9547EED1FAF1}" type="datetimeFigureOut">
              <a:rPr lang="ru-RU" smtClean="0"/>
              <a:t>15.02.2021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4A6470-61D8-4FBA-B73C-80D69FA745AD}" type="slidenum">
              <a:rPr lang="ru-RU" smtClean="0"/>
              <a:t>‹#›</a:t>
            </a:fld>
            <a:endParaRPr lang="ru-RU"/>
          </a:p>
        </p:txBody>
      </p:sp>
    </p:spTree>
    <p:extLst>
      <p:ext uri="{BB962C8B-B14F-4D97-AF65-F5344CB8AC3E}">
        <p14:creationId xmlns:p14="http://schemas.microsoft.com/office/powerpoint/2010/main" val="33907456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5D28D282-5D42-4B51-99D6-9547EED1FAF1}" type="datetimeFigureOut">
              <a:rPr lang="ru-RU" smtClean="0"/>
              <a:t>15.02.2021</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4A6470-61D8-4FBA-B73C-80D69FA745AD}" type="slidenum">
              <a:rPr lang="ru-RU" smtClean="0"/>
              <a:t>‹#›</a:t>
            </a:fld>
            <a:endParaRPr lang="ru-RU"/>
          </a:p>
        </p:txBody>
      </p:sp>
    </p:spTree>
    <p:extLst>
      <p:ext uri="{BB962C8B-B14F-4D97-AF65-F5344CB8AC3E}">
        <p14:creationId xmlns:p14="http://schemas.microsoft.com/office/powerpoint/2010/main" val="24329961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5D28D282-5D42-4B51-99D6-9547EED1FAF1}" type="datetimeFigureOut">
              <a:rPr lang="ru-RU" smtClean="0"/>
              <a:t>15.02.2021</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4A6470-61D8-4FBA-B73C-80D69FA745AD}" type="slidenum">
              <a:rPr lang="ru-RU" smtClean="0"/>
              <a:t>‹#›</a:t>
            </a:fld>
            <a:endParaRPr lang="ru-RU"/>
          </a:p>
        </p:txBody>
      </p:sp>
    </p:spTree>
    <p:extLst>
      <p:ext uri="{BB962C8B-B14F-4D97-AF65-F5344CB8AC3E}">
        <p14:creationId xmlns:p14="http://schemas.microsoft.com/office/powerpoint/2010/main" val="30702396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D28D282-5D42-4B51-99D6-9547EED1FAF1}" type="datetimeFigureOut">
              <a:rPr lang="ru-RU" smtClean="0"/>
              <a:t>15.02.2021</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4A6470-61D8-4FBA-B73C-80D69FA745AD}" type="slidenum">
              <a:rPr lang="ru-RU" smtClean="0"/>
              <a:t>‹#›</a:t>
            </a:fld>
            <a:endParaRPr lang="ru-RU"/>
          </a:p>
        </p:txBody>
      </p:sp>
    </p:spTree>
    <p:extLst>
      <p:ext uri="{BB962C8B-B14F-4D97-AF65-F5344CB8AC3E}">
        <p14:creationId xmlns:p14="http://schemas.microsoft.com/office/powerpoint/2010/main" val="23185902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5D28D282-5D42-4B51-99D6-9547EED1FAF1}" type="datetimeFigureOut">
              <a:rPr lang="ru-RU" smtClean="0"/>
              <a:t>15.02.2021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4A6470-61D8-4FBA-B73C-80D69FA745AD}" type="slidenum">
              <a:rPr lang="ru-RU" smtClean="0"/>
              <a:t>‹#›</a:t>
            </a:fld>
            <a:endParaRPr lang="ru-RU"/>
          </a:p>
        </p:txBody>
      </p:sp>
    </p:spTree>
    <p:extLst>
      <p:ext uri="{BB962C8B-B14F-4D97-AF65-F5344CB8AC3E}">
        <p14:creationId xmlns:p14="http://schemas.microsoft.com/office/powerpoint/2010/main" val="18060672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5D28D282-5D42-4B51-99D6-9547EED1FAF1}" type="datetimeFigureOut">
              <a:rPr lang="ru-RU" smtClean="0"/>
              <a:t>15.02.2021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4A6470-61D8-4FBA-B73C-80D69FA745AD}" type="slidenum">
              <a:rPr lang="ru-RU" smtClean="0"/>
              <a:t>‹#›</a:t>
            </a:fld>
            <a:endParaRPr lang="ru-RU"/>
          </a:p>
        </p:txBody>
      </p:sp>
    </p:spTree>
    <p:extLst>
      <p:ext uri="{BB962C8B-B14F-4D97-AF65-F5344CB8AC3E}">
        <p14:creationId xmlns:p14="http://schemas.microsoft.com/office/powerpoint/2010/main" val="29294949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D28D282-5D42-4B51-99D6-9547EED1FAF1}" type="datetimeFigureOut">
              <a:rPr lang="ru-RU" smtClean="0"/>
              <a:t>15.02.2021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4A6470-61D8-4FBA-B73C-80D69FA745AD}" type="slidenum">
              <a:rPr lang="ru-RU" smtClean="0"/>
              <a:t>‹#›</a:t>
            </a:fld>
            <a:endParaRPr lang="ru-RU"/>
          </a:p>
        </p:txBody>
      </p:sp>
    </p:spTree>
    <p:extLst>
      <p:ext uri="{BB962C8B-B14F-4D97-AF65-F5344CB8AC3E}">
        <p14:creationId xmlns:p14="http://schemas.microsoft.com/office/powerpoint/2010/main" val="30109946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D28D282-5D42-4B51-99D6-9547EED1FAF1}" type="datetimeFigureOut">
              <a:rPr lang="ru-RU" smtClean="0"/>
              <a:t>15.02.2021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4A6470-61D8-4FBA-B73C-80D69FA745AD}" type="slidenum">
              <a:rPr lang="ru-RU" smtClean="0"/>
              <a:t>‹#›</a:t>
            </a:fld>
            <a:endParaRPr lang="ru-RU"/>
          </a:p>
        </p:txBody>
      </p:sp>
    </p:spTree>
    <p:extLst>
      <p:ext uri="{BB962C8B-B14F-4D97-AF65-F5344CB8AC3E}">
        <p14:creationId xmlns:p14="http://schemas.microsoft.com/office/powerpoint/2010/main" val="10628294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D28D282-5D42-4B51-99D6-9547EED1FAF1}" type="datetimeFigureOut">
              <a:rPr lang="ru-RU" smtClean="0"/>
              <a:t>15.02.2021</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4A6470-61D8-4FBA-B73C-80D69FA745AD}" type="slidenum">
              <a:rPr lang="ru-RU" smtClean="0"/>
              <a:t>‹#›</a:t>
            </a:fld>
            <a:endParaRPr lang="ru-RU"/>
          </a:p>
        </p:txBody>
      </p:sp>
    </p:spTree>
    <p:extLst>
      <p:ext uri="{BB962C8B-B14F-4D97-AF65-F5344CB8AC3E}">
        <p14:creationId xmlns:p14="http://schemas.microsoft.com/office/powerpoint/2010/main" val="34660323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7.wmf"/><Relationship Id="rId3" Type="http://schemas.openxmlformats.org/officeDocument/2006/relationships/oleObject" Target="../embeddings/oleObject1.bin"/><Relationship Id="rId7"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6.wmf"/><Relationship Id="rId5" Type="http://schemas.openxmlformats.org/officeDocument/2006/relationships/oleObject" Target="../embeddings/oleObject2.bin"/><Relationship Id="rId4" Type="http://schemas.openxmlformats.org/officeDocument/2006/relationships/image" Target="../media/image5.wmf"/></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9.wmf"/></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image" Target="../media/image11.wmf"/><Relationship Id="rId5" Type="http://schemas.openxmlformats.org/officeDocument/2006/relationships/oleObject" Target="../embeddings/oleObject6.bin"/><Relationship Id="rId4" Type="http://schemas.openxmlformats.org/officeDocument/2006/relationships/image" Target="../media/image10.wmf"/></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2855913" y="571501"/>
            <a:ext cx="7313612" cy="1000125"/>
          </a:xfrm>
        </p:spPr>
        <p:txBody>
          <a:bodyPr>
            <a:normAutofit fontScale="90000"/>
          </a:bodyPr>
          <a:lstStyle/>
          <a:p>
            <a:pPr algn="ctr" eaLnBrk="1" hangingPunct="1"/>
            <a:r>
              <a:rPr lang="ru-RU" altLang="ru-RU" sz="3200"/>
              <a:t/>
            </a:r>
            <a:br>
              <a:rPr lang="ru-RU" altLang="ru-RU" sz="3200"/>
            </a:br>
            <a:r>
              <a:rPr lang="ru-RU" altLang="ru-RU" sz="2800"/>
              <a:t>1 Тарау  Сызықты тұрақты ток тізбектері.</a:t>
            </a:r>
            <a:br>
              <a:rPr lang="ru-RU" altLang="ru-RU" sz="2800"/>
            </a:br>
            <a:r>
              <a:rPr lang="ru-RU" altLang="ru-RU" sz="2800"/>
              <a:t>Элект тізбектің элементтері</a:t>
            </a:r>
          </a:p>
        </p:txBody>
      </p:sp>
      <p:sp>
        <p:nvSpPr>
          <p:cNvPr id="28675" name="Rectangle 3"/>
          <p:cNvSpPr>
            <a:spLocks noGrp="1" noChangeArrowheads="1"/>
          </p:cNvSpPr>
          <p:nvPr>
            <p:ph type="body" idx="1"/>
          </p:nvPr>
        </p:nvSpPr>
        <p:spPr>
          <a:xfrm>
            <a:off x="2166938" y="1714500"/>
            <a:ext cx="8286750" cy="5143500"/>
          </a:xfrm>
        </p:spPr>
        <p:txBody>
          <a:bodyPr/>
          <a:lstStyle/>
          <a:p>
            <a:pPr eaLnBrk="1" hangingPunct="1">
              <a:buFont typeface="Wingdings" panose="05000000000000000000" pitchFamily="2" charset="2"/>
              <a:buNone/>
            </a:pPr>
            <a:r>
              <a:rPr lang="ru-RU" altLang="ru-RU" sz="2400" b="1"/>
              <a:t>Электр тізбек </a:t>
            </a:r>
            <a:r>
              <a:rPr lang="ru-RU" altLang="ru-RU" sz="2400"/>
              <a:t>дегеніміз – өз ара байланысқан ток жүретін электр энергия көздері және электр энергия қабылдағыштарының жиынтығы.</a:t>
            </a:r>
          </a:p>
          <a:p>
            <a:pPr eaLnBrk="1" hangingPunct="1">
              <a:buFont typeface="Wingdings" panose="05000000000000000000" pitchFamily="2" charset="2"/>
              <a:buNone/>
            </a:pPr>
            <a:r>
              <a:rPr lang="ru-RU" altLang="ru-RU" sz="2400" b="1"/>
              <a:t>Электр энергия көздері дегеніміз</a:t>
            </a:r>
            <a:r>
              <a:rPr lang="ru-RU" altLang="ru-RU" sz="2400"/>
              <a:t> – электрлік есем энергияны (химиялық, жылулық, механикалық және т.б.) электр энергияға түрлендіретін құрылғы (гальваникалық элемент, термоэлемент, генератор және т.б.)</a:t>
            </a:r>
          </a:p>
          <a:p>
            <a:pPr eaLnBrk="1" hangingPunct="1">
              <a:buFont typeface="Wingdings" panose="05000000000000000000" pitchFamily="2" charset="2"/>
              <a:buNone/>
            </a:pPr>
            <a:r>
              <a:rPr lang="ru-RU" altLang="ru-RU" sz="2400" b="1"/>
              <a:t>Электрэнергия қабылдағыштары дегеніміз </a:t>
            </a:r>
            <a:r>
              <a:rPr lang="ru-RU" altLang="ru-RU" sz="2400"/>
              <a:t>– электрлік энергияны электрлік емес энергияға (жарықтық, жылулық, механикалық және т.б.) түрлендіретін құрылғы (электр шам, жылытқыш аспап, электр қозғалтқыш және т.б.)</a:t>
            </a:r>
            <a:endParaRPr lang="ru-RU" altLang="ru-RU" sz="2400" b="1" u="sng"/>
          </a:p>
          <a:p>
            <a:pPr eaLnBrk="1" hangingPunct="1">
              <a:buFont typeface="Wingdings" panose="05000000000000000000" pitchFamily="2" charset="2"/>
              <a:buNone/>
            </a:pPr>
            <a:endParaRPr lang="ru-RU" altLang="ru-RU" sz="2000" b="1" u="sng"/>
          </a:p>
        </p:txBody>
      </p:sp>
    </p:spTree>
    <p:extLst>
      <p:ext uri="{BB962C8B-B14F-4D97-AF65-F5344CB8AC3E}">
        <p14:creationId xmlns:p14="http://schemas.microsoft.com/office/powerpoint/2010/main" val="331936987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flipV="1">
            <a:off x="2711451" y="-1755775"/>
            <a:ext cx="7313613" cy="71437"/>
          </a:xfrm>
        </p:spPr>
        <p:txBody>
          <a:bodyPr>
            <a:normAutofit fontScale="90000"/>
          </a:bodyPr>
          <a:lstStyle/>
          <a:p>
            <a:pPr eaLnBrk="1" hangingPunct="1"/>
            <a:endParaRPr lang="ru-RU" altLang="ru-RU" sz="3200"/>
          </a:p>
        </p:txBody>
      </p:sp>
      <p:sp>
        <p:nvSpPr>
          <p:cNvPr id="29699" name="Rectangle 3"/>
          <p:cNvSpPr>
            <a:spLocks noGrp="1" noChangeArrowheads="1"/>
          </p:cNvSpPr>
          <p:nvPr>
            <p:ph type="body" idx="1"/>
          </p:nvPr>
        </p:nvSpPr>
        <p:spPr>
          <a:xfrm>
            <a:off x="2894013" y="1827213"/>
            <a:ext cx="7594600" cy="4114800"/>
          </a:xfrm>
        </p:spPr>
        <p:txBody>
          <a:bodyPr/>
          <a:lstStyle/>
          <a:p>
            <a:pPr eaLnBrk="1" hangingPunct="1"/>
            <a:r>
              <a:rPr lang="ru-RU" altLang="ru-RU" sz="2400"/>
              <a:t>Тек ғана электр энергия көздері бар тізбектер </a:t>
            </a:r>
            <a:r>
              <a:rPr lang="ru-RU" altLang="ru-RU" sz="2400" b="1"/>
              <a:t>активті </a:t>
            </a:r>
            <a:r>
              <a:rPr lang="ru-RU" altLang="ru-RU" sz="2400"/>
              <a:t>деп аталады</a:t>
            </a:r>
            <a:endParaRPr lang="ru-RU" altLang="ru-RU" sz="2400" b="1"/>
          </a:p>
          <a:p>
            <a:pPr eaLnBrk="1" hangingPunct="1"/>
            <a:endParaRPr lang="ru-RU" altLang="ru-RU" sz="2400"/>
          </a:p>
          <a:p>
            <a:pPr eaLnBrk="1" hangingPunct="1"/>
            <a:endParaRPr lang="ru-RU" altLang="ru-RU" sz="2400"/>
          </a:p>
          <a:p>
            <a:pPr eaLnBrk="1" hangingPunct="1"/>
            <a:r>
              <a:rPr lang="ru-RU" altLang="ru-RU" sz="2400"/>
              <a:t>Тек ғана электр энергия қабылдағыштары бар тізбектер </a:t>
            </a:r>
            <a:r>
              <a:rPr lang="ru-RU" altLang="ru-RU" sz="2400" b="1"/>
              <a:t>пассивті </a:t>
            </a:r>
            <a:r>
              <a:rPr lang="ru-RU" altLang="ru-RU" sz="2400"/>
              <a:t>деп аталады</a:t>
            </a:r>
            <a:endParaRPr lang="ru-RU" altLang="ru-RU" sz="2400" b="1"/>
          </a:p>
        </p:txBody>
      </p:sp>
    </p:spTree>
    <p:extLst>
      <p:ext uri="{BB962C8B-B14F-4D97-AF65-F5344CB8AC3E}">
        <p14:creationId xmlns:p14="http://schemas.microsoft.com/office/powerpoint/2010/main" val="79468601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3"/>
          <p:cNvSpPr>
            <a:spLocks noGrp="1" noChangeArrowheads="1"/>
          </p:cNvSpPr>
          <p:nvPr>
            <p:ph type="body" idx="1"/>
          </p:nvPr>
        </p:nvSpPr>
        <p:spPr>
          <a:xfrm>
            <a:off x="2524125" y="642939"/>
            <a:ext cx="7683500" cy="5881687"/>
          </a:xfrm>
        </p:spPr>
        <p:txBody>
          <a:bodyPr/>
          <a:lstStyle/>
          <a:p>
            <a:pPr eaLnBrk="1" hangingPunct="1">
              <a:buFont typeface="Wingdings" panose="05000000000000000000" pitchFamily="2" charset="2"/>
              <a:buNone/>
            </a:pPr>
            <a:r>
              <a:rPr lang="ru-RU" altLang="ru-RU" sz="2400" b="1"/>
              <a:t>Тұрақты ток дегеніміз</a:t>
            </a:r>
            <a:r>
              <a:rPr lang="ru-RU" altLang="ru-RU" sz="2400"/>
              <a:t> – уақыт бірлігінде бағыты және шамасы өзгермейтін ток.</a:t>
            </a:r>
          </a:p>
          <a:p>
            <a:pPr eaLnBrk="1" hangingPunct="1">
              <a:buFont typeface="Wingdings" panose="05000000000000000000" pitchFamily="2" charset="2"/>
              <a:buNone/>
            </a:pPr>
            <a:endParaRPr lang="ru-RU" altLang="ru-RU" sz="2400"/>
          </a:p>
          <a:p>
            <a:pPr eaLnBrk="1" hangingPunct="1">
              <a:buFont typeface="Wingdings" panose="05000000000000000000" pitchFamily="2" charset="2"/>
              <a:buNone/>
            </a:pPr>
            <a:r>
              <a:rPr lang="ru-RU" altLang="ru-RU" sz="2400" b="1"/>
              <a:t>Электр ток дегеніміз </a:t>
            </a:r>
            <a:r>
              <a:rPr lang="ru-RU" altLang="ru-RU" sz="2400"/>
              <a:t>– электр зарядтардың реттелген (бағытталған) қозғалысы. </a:t>
            </a:r>
          </a:p>
          <a:p>
            <a:pPr eaLnBrk="1" hangingPunct="1">
              <a:buFont typeface="Wingdings" panose="05000000000000000000" pitchFamily="2" charset="2"/>
              <a:buNone/>
            </a:pPr>
            <a:r>
              <a:rPr lang="ru-RU" altLang="ru-RU" sz="2400"/>
              <a:t>    Өткізгіштердің электр тогын өткізу қабілеттілігі </a:t>
            </a:r>
            <a:r>
              <a:rPr lang="ru-RU" altLang="ru-RU" sz="2400" b="1"/>
              <a:t>өткізгіштілікпен </a:t>
            </a:r>
            <a:r>
              <a:rPr lang="kk-KZ" altLang="ru-RU" sz="2400"/>
              <a:t>сипатталады. </a:t>
            </a:r>
            <a:endParaRPr lang="ru-RU" altLang="ru-RU" sz="2400" b="1"/>
          </a:p>
          <a:p>
            <a:pPr eaLnBrk="1" hangingPunct="1">
              <a:buFont typeface="Wingdings" panose="05000000000000000000" pitchFamily="2" charset="2"/>
              <a:buNone/>
            </a:pPr>
            <a:endParaRPr lang="ru-RU" altLang="ru-RU" sz="2400"/>
          </a:p>
          <a:p>
            <a:pPr eaLnBrk="1" hangingPunct="1">
              <a:buFont typeface="Wingdings" panose="05000000000000000000" pitchFamily="2" charset="2"/>
              <a:buNone/>
            </a:pPr>
            <a:r>
              <a:rPr lang="ru-RU" altLang="ru-RU" sz="2400"/>
              <a:t>Электр энергияны алу, тарату және түрлендіріуі уақыт бірлігінде тұрақты ток пен кернеу  де  жүретін электр тізбектері </a:t>
            </a:r>
            <a:r>
              <a:rPr lang="ru-RU" altLang="ru-RU" sz="2400" b="1"/>
              <a:t>тұрақты ток тізбектері </a:t>
            </a:r>
            <a:r>
              <a:rPr lang="ru-RU" altLang="ru-RU" sz="2400"/>
              <a:t>деп аталады</a:t>
            </a:r>
            <a:endParaRPr lang="ru-RU" altLang="ru-RU" sz="2400" b="1"/>
          </a:p>
        </p:txBody>
      </p:sp>
    </p:spTree>
    <p:extLst>
      <p:ext uri="{BB962C8B-B14F-4D97-AF65-F5344CB8AC3E}">
        <p14:creationId xmlns:p14="http://schemas.microsoft.com/office/powerpoint/2010/main" val="264893018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idx="4294967295"/>
          </p:nvPr>
        </p:nvSpPr>
        <p:spPr>
          <a:xfrm>
            <a:off x="3354388" y="301625"/>
            <a:ext cx="7313612" cy="1143000"/>
          </a:xfrm>
        </p:spPr>
        <p:txBody>
          <a:bodyPr/>
          <a:lstStyle/>
          <a:p>
            <a:pPr algn="ctr" eaLnBrk="1" hangingPunct="1"/>
            <a:r>
              <a:rPr lang="ru-RU" altLang="ru-RU" sz="3200"/>
              <a:t>Қарапайым электр тізбектің  </a:t>
            </a:r>
            <a:br>
              <a:rPr lang="ru-RU" altLang="ru-RU" sz="3200"/>
            </a:br>
            <a:r>
              <a:rPr lang="ru-RU" altLang="ru-RU" sz="3200"/>
              <a:t>орын басу сұлбасы</a:t>
            </a:r>
          </a:p>
        </p:txBody>
      </p:sp>
      <p:pic>
        <p:nvPicPr>
          <p:cNvPr id="31747"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24064" y="2066925"/>
            <a:ext cx="8358187" cy="443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2762775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Rectangle 3"/>
          <p:cNvSpPr>
            <a:spLocks noGrp="1" noChangeArrowheads="1"/>
          </p:cNvSpPr>
          <p:nvPr>
            <p:ph type="body" idx="1"/>
          </p:nvPr>
        </p:nvSpPr>
        <p:spPr>
          <a:xfrm>
            <a:off x="2238375" y="1785939"/>
            <a:ext cx="7969250" cy="4156075"/>
          </a:xfrm>
        </p:spPr>
        <p:txBody>
          <a:bodyPr/>
          <a:lstStyle/>
          <a:p>
            <a:pPr algn="just" eaLnBrk="1" hangingPunct="1">
              <a:buFont typeface="Wingdings" panose="05000000000000000000" pitchFamily="2" charset="2"/>
              <a:buNone/>
            </a:pPr>
            <a:r>
              <a:rPr lang="ru-RU" altLang="ru-RU" sz="2400"/>
              <a:t>ЭҚК әсерінің бағыты энергия көзі ішіндегі зарядтар қозғалысы сырттан (электрлік есмес) берілген күштердің әсерінен болады да төмен нүкте  потенциалынан жоғары нүкте потенциалына бағытталады.</a:t>
            </a:r>
          </a:p>
          <a:p>
            <a:pPr algn="just" eaLnBrk="1" hangingPunct="1">
              <a:buFont typeface="Wingdings" panose="05000000000000000000" pitchFamily="2" charset="2"/>
              <a:buNone/>
            </a:pPr>
            <a:r>
              <a:rPr lang="ru-RU" altLang="ru-RU" sz="2400" b="1"/>
              <a:t>    </a:t>
            </a:r>
          </a:p>
          <a:p>
            <a:pPr algn="just" eaLnBrk="1" hangingPunct="1">
              <a:buFont typeface="Wingdings" panose="05000000000000000000" pitchFamily="2" charset="2"/>
              <a:buNone/>
            </a:pPr>
            <a:r>
              <a:rPr lang="ru-RU" altLang="ru-RU" sz="2400" b="1"/>
              <a:t>Кернеу </a:t>
            </a:r>
            <a:r>
              <a:rPr lang="en-US" altLang="ru-RU" sz="2400" b="1"/>
              <a:t>U </a:t>
            </a:r>
            <a:r>
              <a:rPr lang="kk-KZ" altLang="ru-RU" sz="2400" b="1"/>
              <a:t> дегеніміз </a:t>
            </a:r>
            <a:r>
              <a:rPr lang="en-US" altLang="ru-RU" sz="2400" b="1"/>
              <a:t>– </a:t>
            </a:r>
            <a:r>
              <a:rPr lang="ru-RU" altLang="ru-RU" sz="2400"/>
              <a:t>Тізбектің берілген бөлігінде заряд орын ауыстырғанда, электр өрісінің атқарған жұмысының осы зарядқа қатынасын көрсететін шама.</a:t>
            </a:r>
          </a:p>
        </p:txBody>
      </p:sp>
      <p:pic>
        <p:nvPicPr>
          <p:cNvPr id="3277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7213" y="71439"/>
            <a:ext cx="3600450" cy="1838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8632254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Rectangle 3"/>
          <p:cNvSpPr>
            <a:spLocks noGrp="1" noChangeArrowheads="1"/>
          </p:cNvSpPr>
          <p:nvPr>
            <p:ph type="body" idx="1"/>
          </p:nvPr>
        </p:nvSpPr>
        <p:spPr>
          <a:xfrm>
            <a:off x="2381251" y="500063"/>
            <a:ext cx="7999413" cy="5929312"/>
          </a:xfrm>
        </p:spPr>
        <p:txBody>
          <a:bodyPr/>
          <a:lstStyle/>
          <a:p>
            <a:pPr eaLnBrk="1" hangingPunct="1">
              <a:buFont typeface="Wingdings" panose="05000000000000000000" pitchFamily="2" charset="2"/>
              <a:buNone/>
            </a:pPr>
            <a:r>
              <a:rPr lang="ru-RU" altLang="ru-RU" sz="2400"/>
              <a:t>Кедергідегі кернеуді </a:t>
            </a:r>
            <a:r>
              <a:rPr lang="ru-RU" altLang="ru-RU" sz="2400" b="1"/>
              <a:t>кернеудің төмендеуі </a:t>
            </a:r>
            <a:r>
              <a:rPr lang="ru-RU" altLang="ru-RU" sz="2400"/>
              <a:t>деп аталады. </a:t>
            </a:r>
          </a:p>
          <a:p>
            <a:pPr algn="just" eaLnBrk="1" hangingPunct="1">
              <a:buFont typeface="Wingdings" panose="05000000000000000000" pitchFamily="2" charset="2"/>
              <a:buNone/>
            </a:pPr>
            <a:endParaRPr lang="ru-RU" altLang="ru-RU" sz="2400"/>
          </a:p>
          <a:p>
            <a:pPr algn="just" eaLnBrk="1" hangingPunct="1">
              <a:buFont typeface="Wingdings" panose="05000000000000000000" pitchFamily="2" charset="2"/>
              <a:buNone/>
            </a:pPr>
            <a:r>
              <a:rPr lang="ru-RU" altLang="ru-RU" sz="2400"/>
              <a:t>Электр тізбектің екі түйін аралығындағы кернеуінің бағыты жоғары потенциалды түйіннен төмен потенциалды түйінге бағытталған.</a:t>
            </a:r>
          </a:p>
          <a:p>
            <a:pPr algn="just" eaLnBrk="1" hangingPunct="1">
              <a:buFont typeface="Wingdings" panose="05000000000000000000" pitchFamily="2" charset="2"/>
              <a:buNone/>
            </a:pPr>
            <a:endParaRPr lang="kk-KZ" altLang="ru-RU" sz="2400"/>
          </a:p>
          <a:p>
            <a:pPr algn="just" eaLnBrk="1" hangingPunct="1">
              <a:buFont typeface="Wingdings" panose="05000000000000000000" pitchFamily="2" charset="2"/>
              <a:buNone/>
            </a:pPr>
            <a:r>
              <a:rPr lang="kk-KZ" altLang="ru-RU" sz="2400"/>
              <a:t>Электр тізбегінің электр ток өтуіне қарсы әрекеттілігі </a:t>
            </a:r>
            <a:r>
              <a:rPr lang="kk-KZ" altLang="ru-RU" sz="2400" b="1"/>
              <a:t>электр кедергі </a:t>
            </a:r>
            <a:r>
              <a:rPr lang="kk-KZ" altLang="ru-RU" sz="2400"/>
              <a:t>деп аталады</a:t>
            </a:r>
          </a:p>
          <a:p>
            <a:pPr algn="just" eaLnBrk="1" hangingPunct="1">
              <a:buFont typeface="Wingdings" panose="05000000000000000000" pitchFamily="2" charset="2"/>
              <a:buNone/>
            </a:pPr>
            <a:endParaRPr lang="ru-RU" altLang="ru-RU" sz="2400"/>
          </a:p>
          <a:p>
            <a:pPr eaLnBrk="1" hangingPunct="1">
              <a:buFont typeface="Wingdings" panose="05000000000000000000" pitchFamily="2" charset="2"/>
              <a:buNone/>
            </a:pPr>
            <a:r>
              <a:rPr lang="kk-KZ" altLang="ru-RU" sz="2400"/>
              <a:t>Электр тізбегіне қосылатын жәнекедергілерібар құрылғыларды резисторлар деп атайды</a:t>
            </a:r>
            <a:endParaRPr lang="ru-RU" altLang="ru-RU" sz="2400"/>
          </a:p>
          <a:p>
            <a:pPr eaLnBrk="1" hangingPunct="1">
              <a:buFont typeface="Wingdings" panose="05000000000000000000" pitchFamily="2" charset="2"/>
              <a:buNone/>
            </a:pPr>
            <a:endParaRPr lang="ru-RU" altLang="ru-RU" smtClean="0"/>
          </a:p>
        </p:txBody>
      </p:sp>
      <p:sp>
        <p:nvSpPr>
          <p:cNvPr id="33796" name="Rectangle 5"/>
          <p:cNvSpPr>
            <a:spLocks noChangeArrowheads="1"/>
          </p:cNvSpPr>
          <p:nvPr/>
        </p:nvSpPr>
        <p:spPr bwMode="auto">
          <a:xfrm>
            <a:off x="1524001" y="-33010"/>
            <a:ext cx="18473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2800">
                <a:solidFill>
                  <a:schemeClr val="tx1"/>
                </a:solidFill>
                <a:latin typeface="Verdana" panose="020B0604030504040204" pitchFamily="34" charset="0"/>
              </a:defRPr>
            </a:lvl1pPr>
            <a:lvl2pPr marL="742950" indent="-285750" eaLnBrk="0" hangingPunct="0">
              <a:defRPr sz="2800">
                <a:solidFill>
                  <a:schemeClr val="tx1"/>
                </a:solidFill>
                <a:latin typeface="Verdana" panose="020B0604030504040204" pitchFamily="34" charset="0"/>
              </a:defRPr>
            </a:lvl2pPr>
            <a:lvl3pPr marL="1143000" indent="-228600" eaLnBrk="0" hangingPunct="0">
              <a:defRPr sz="2800">
                <a:solidFill>
                  <a:schemeClr val="tx1"/>
                </a:solidFill>
                <a:latin typeface="Verdana" panose="020B0604030504040204" pitchFamily="34" charset="0"/>
              </a:defRPr>
            </a:lvl3pPr>
            <a:lvl4pPr marL="1600200" indent="-228600" eaLnBrk="0" hangingPunct="0">
              <a:defRPr sz="2800">
                <a:solidFill>
                  <a:schemeClr val="tx1"/>
                </a:solidFill>
                <a:latin typeface="Verdana" panose="020B0604030504040204" pitchFamily="34" charset="0"/>
              </a:defRPr>
            </a:lvl4pPr>
            <a:lvl5pPr marL="2057400" indent="-228600" eaLnBrk="0" hangingPunct="0">
              <a:defRPr sz="2800">
                <a:solidFill>
                  <a:schemeClr val="tx1"/>
                </a:solidFill>
                <a:latin typeface="Verdana" panose="020B0604030504040204" pitchFamily="34" charset="0"/>
              </a:defRPr>
            </a:lvl5pPr>
            <a:lvl6pPr marL="2514600" indent="-228600" eaLnBrk="0" fontAlgn="base" hangingPunct="0">
              <a:spcBef>
                <a:spcPct val="0"/>
              </a:spcBef>
              <a:spcAft>
                <a:spcPct val="0"/>
              </a:spcAft>
              <a:defRPr sz="2800">
                <a:solidFill>
                  <a:schemeClr val="tx1"/>
                </a:solidFill>
                <a:latin typeface="Verdana" panose="020B0604030504040204" pitchFamily="34" charset="0"/>
              </a:defRPr>
            </a:lvl6pPr>
            <a:lvl7pPr marL="2971800" indent="-228600" eaLnBrk="0" fontAlgn="base" hangingPunct="0">
              <a:spcBef>
                <a:spcPct val="0"/>
              </a:spcBef>
              <a:spcAft>
                <a:spcPct val="0"/>
              </a:spcAft>
              <a:defRPr sz="2800">
                <a:solidFill>
                  <a:schemeClr val="tx1"/>
                </a:solidFill>
                <a:latin typeface="Verdana" panose="020B0604030504040204" pitchFamily="34" charset="0"/>
              </a:defRPr>
            </a:lvl7pPr>
            <a:lvl8pPr marL="3429000" indent="-228600" eaLnBrk="0" fontAlgn="base" hangingPunct="0">
              <a:spcBef>
                <a:spcPct val="0"/>
              </a:spcBef>
              <a:spcAft>
                <a:spcPct val="0"/>
              </a:spcAft>
              <a:defRPr sz="2800">
                <a:solidFill>
                  <a:schemeClr val="tx1"/>
                </a:solidFill>
                <a:latin typeface="Verdana" panose="020B0604030504040204" pitchFamily="34" charset="0"/>
              </a:defRPr>
            </a:lvl8pPr>
            <a:lvl9pPr marL="3886200" indent="-228600" eaLnBrk="0" fontAlgn="base" hangingPunct="0">
              <a:spcBef>
                <a:spcPct val="0"/>
              </a:spcBef>
              <a:spcAft>
                <a:spcPct val="0"/>
              </a:spcAft>
              <a:defRPr sz="2800">
                <a:solidFill>
                  <a:schemeClr val="tx1"/>
                </a:solidFill>
                <a:latin typeface="Verdana" panose="020B0604030504040204" pitchFamily="34" charset="0"/>
              </a:defRPr>
            </a:lvl9pPr>
          </a:lstStyle>
          <a:p>
            <a:pPr eaLnBrk="1" hangingPunct="1"/>
            <a:endParaRPr lang="ru-RU" altLang="ru-RU"/>
          </a:p>
        </p:txBody>
      </p:sp>
      <p:pic>
        <p:nvPicPr>
          <p:cNvPr id="33797" name="Picture 4"/>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096001" y="1071564"/>
            <a:ext cx="1285875" cy="534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798" name="Rectangle 6"/>
          <p:cNvSpPr>
            <a:spLocks noChangeArrowheads="1"/>
          </p:cNvSpPr>
          <p:nvPr/>
        </p:nvSpPr>
        <p:spPr bwMode="auto">
          <a:xfrm>
            <a:off x="1524001" y="614690"/>
            <a:ext cx="18473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2800">
                <a:solidFill>
                  <a:schemeClr val="tx1"/>
                </a:solidFill>
                <a:latin typeface="Verdana" panose="020B0604030504040204" pitchFamily="34" charset="0"/>
              </a:defRPr>
            </a:lvl1pPr>
            <a:lvl2pPr marL="742950" indent="-285750" eaLnBrk="0" hangingPunct="0">
              <a:defRPr sz="2800">
                <a:solidFill>
                  <a:schemeClr val="tx1"/>
                </a:solidFill>
                <a:latin typeface="Verdana" panose="020B0604030504040204" pitchFamily="34" charset="0"/>
              </a:defRPr>
            </a:lvl2pPr>
            <a:lvl3pPr marL="1143000" indent="-228600" eaLnBrk="0" hangingPunct="0">
              <a:defRPr sz="2800">
                <a:solidFill>
                  <a:schemeClr val="tx1"/>
                </a:solidFill>
                <a:latin typeface="Verdana" panose="020B0604030504040204" pitchFamily="34" charset="0"/>
              </a:defRPr>
            </a:lvl3pPr>
            <a:lvl4pPr marL="1600200" indent="-228600" eaLnBrk="0" hangingPunct="0">
              <a:defRPr sz="2800">
                <a:solidFill>
                  <a:schemeClr val="tx1"/>
                </a:solidFill>
                <a:latin typeface="Verdana" panose="020B0604030504040204" pitchFamily="34" charset="0"/>
              </a:defRPr>
            </a:lvl4pPr>
            <a:lvl5pPr marL="2057400" indent="-228600" eaLnBrk="0" hangingPunct="0">
              <a:defRPr sz="2800">
                <a:solidFill>
                  <a:schemeClr val="tx1"/>
                </a:solidFill>
                <a:latin typeface="Verdana" panose="020B0604030504040204" pitchFamily="34" charset="0"/>
              </a:defRPr>
            </a:lvl5pPr>
            <a:lvl6pPr marL="2514600" indent="-228600" eaLnBrk="0" fontAlgn="base" hangingPunct="0">
              <a:spcBef>
                <a:spcPct val="0"/>
              </a:spcBef>
              <a:spcAft>
                <a:spcPct val="0"/>
              </a:spcAft>
              <a:defRPr sz="2800">
                <a:solidFill>
                  <a:schemeClr val="tx1"/>
                </a:solidFill>
                <a:latin typeface="Verdana" panose="020B0604030504040204" pitchFamily="34" charset="0"/>
              </a:defRPr>
            </a:lvl6pPr>
            <a:lvl7pPr marL="2971800" indent="-228600" eaLnBrk="0" fontAlgn="base" hangingPunct="0">
              <a:spcBef>
                <a:spcPct val="0"/>
              </a:spcBef>
              <a:spcAft>
                <a:spcPct val="0"/>
              </a:spcAft>
              <a:defRPr sz="2800">
                <a:solidFill>
                  <a:schemeClr val="tx1"/>
                </a:solidFill>
                <a:latin typeface="Verdana" panose="020B0604030504040204" pitchFamily="34" charset="0"/>
              </a:defRPr>
            </a:lvl7pPr>
            <a:lvl8pPr marL="3429000" indent="-228600" eaLnBrk="0" fontAlgn="base" hangingPunct="0">
              <a:spcBef>
                <a:spcPct val="0"/>
              </a:spcBef>
              <a:spcAft>
                <a:spcPct val="0"/>
              </a:spcAft>
              <a:defRPr sz="2800">
                <a:solidFill>
                  <a:schemeClr val="tx1"/>
                </a:solidFill>
                <a:latin typeface="Verdana" panose="020B0604030504040204" pitchFamily="34" charset="0"/>
              </a:defRPr>
            </a:lvl8pPr>
            <a:lvl9pPr marL="3886200" indent="-228600" eaLnBrk="0" fontAlgn="base" hangingPunct="0">
              <a:spcBef>
                <a:spcPct val="0"/>
              </a:spcBef>
              <a:spcAft>
                <a:spcPct val="0"/>
              </a:spcAft>
              <a:defRPr sz="2800">
                <a:solidFill>
                  <a:schemeClr val="tx1"/>
                </a:solidFill>
                <a:latin typeface="Verdana" panose="020B0604030504040204" pitchFamily="34" charset="0"/>
              </a:defRPr>
            </a:lvl9pPr>
          </a:lstStyle>
          <a:p>
            <a:endParaRPr lang="ru-RU" altLang="ru-RU"/>
          </a:p>
        </p:txBody>
      </p:sp>
    </p:spTree>
    <p:extLst>
      <p:ext uri="{BB962C8B-B14F-4D97-AF65-F5344CB8AC3E}">
        <p14:creationId xmlns:p14="http://schemas.microsoft.com/office/powerpoint/2010/main" val="39233303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Содержимое 2"/>
          <p:cNvSpPr>
            <a:spLocks noGrp="1"/>
          </p:cNvSpPr>
          <p:nvPr>
            <p:ph idx="1"/>
          </p:nvPr>
        </p:nvSpPr>
        <p:spPr>
          <a:xfrm>
            <a:off x="2595563" y="357189"/>
            <a:ext cx="7612062" cy="5584825"/>
          </a:xfrm>
        </p:spPr>
        <p:txBody>
          <a:bodyPr/>
          <a:lstStyle/>
          <a:p>
            <a:pPr algn="just">
              <a:buFont typeface="Wingdings" panose="05000000000000000000" pitchFamily="2" charset="2"/>
              <a:buNone/>
            </a:pPr>
            <a:r>
              <a:rPr lang="kk-KZ" altLang="ru-RU" sz="2400"/>
              <a:t>Тұйықталған тізбектегі электр тогы энергия көзінің ЭҚК-і әсерінен ағады</a:t>
            </a:r>
          </a:p>
          <a:p>
            <a:pPr algn="just">
              <a:buFont typeface="Wingdings" panose="05000000000000000000" pitchFamily="2" charset="2"/>
              <a:buNone/>
            </a:pPr>
            <a:endParaRPr lang="kk-KZ" altLang="ru-RU" sz="2400"/>
          </a:p>
          <a:p>
            <a:pPr algn="just">
              <a:buFont typeface="Wingdings" panose="05000000000000000000" pitchFamily="2" charset="2"/>
              <a:buNone/>
            </a:pPr>
            <a:endParaRPr lang="kk-KZ" altLang="ru-RU" sz="2400"/>
          </a:p>
          <a:p>
            <a:pPr algn="just">
              <a:buFont typeface="Wingdings" panose="05000000000000000000" pitchFamily="2" charset="2"/>
              <a:buNone/>
            </a:pPr>
            <a:r>
              <a:rPr lang="kk-KZ" altLang="ru-RU" sz="2400"/>
              <a:t> </a:t>
            </a:r>
          </a:p>
          <a:p>
            <a:pPr algn="just">
              <a:buFont typeface="Wingdings" panose="05000000000000000000" pitchFamily="2" charset="2"/>
              <a:buNone/>
            </a:pPr>
            <a:r>
              <a:rPr lang="kk-KZ" altLang="ru-RU" sz="2400"/>
              <a:t>Токтың шамасы ЭҚК тура пропорционал және барлық тізбектегі кедергісіне кері пропорционал.</a:t>
            </a:r>
          </a:p>
        </p:txBody>
      </p:sp>
      <p:pic>
        <p:nvPicPr>
          <p:cNvPr id="34819" name="Picture 1"/>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167313" y="1643063"/>
            <a:ext cx="2500312"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20" name="Rectangle 3"/>
          <p:cNvSpPr>
            <a:spLocks noChangeArrowheads="1"/>
          </p:cNvSpPr>
          <p:nvPr/>
        </p:nvSpPr>
        <p:spPr bwMode="auto">
          <a:xfrm>
            <a:off x="1524001" y="795665"/>
            <a:ext cx="18473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2800">
                <a:solidFill>
                  <a:schemeClr val="tx1"/>
                </a:solidFill>
                <a:latin typeface="Verdana" panose="020B0604030504040204" pitchFamily="34" charset="0"/>
              </a:defRPr>
            </a:lvl1pPr>
            <a:lvl2pPr marL="742950" indent="-285750" eaLnBrk="0" hangingPunct="0">
              <a:defRPr sz="2800">
                <a:solidFill>
                  <a:schemeClr val="tx1"/>
                </a:solidFill>
                <a:latin typeface="Verdana" panose="020B0604030504040204" pitchFamily="34" charset="0"/>
              </a:defRPr>
            </a:lvl2pPr>
            <a:lvl3pPr marL="1143000" indent="-228600" eaLnBrk="0" hangingPunct="0">
              <a:defRPr sz="2800">
                <a:solidFill>
                  <a:schemeClr val="tx1"/>
                </a:solidFill>
                <a:latin typeface="Verdana" panose="020B0604030504040204" pitchFamily="34" charset="0"/>
              </a:defRPr>
            </a:lvl3pPr>
            <a:lvl4pPr marL="1600200" indent="-228600" eaLnBrk="0" hangingPunct="0">
              <a:defRPr sz="2800">
                <a:solidFill>
                  <a:schemeClr val="tx1"/>
                </a:solidFill>
                <a:latin typeface="Verdana" panose="020B0604030504040204" pitchFamily="34" charset="0"/>
              </a:defRPr>
            </a:lvl4pPr>
            <a:lvl5pPr marL="2057400" indent="-228600" eaLnBrk="0" hangingPunct="0">
              <a:defRPr sz="2800">
                <a:solidFill>
                  <a:schemeClr val="tx1"/>
                </a:solidFill>
                <a:latin typeface="Verdana" panose="020B0604030504040204" pitchFamily="34" charset="0"/>
              </a:defRPr>
            </a:lvl5pPr>
            <a:lvl6pPr marL="2514600" indent="-228600" eaLnBrk="0" fontAlgn="base" hangingPunct="0">
              <a:spcBef>
                <a:spcPct val="0"/>
              </a:spcBef>
              <a:spcAft>
                <a:spcPct val="0"/>
              </a:spcAft>
              <a:defRPr sz="2800">
                <a:solidFill>
                  <a:schemeClr val="tx1"/>
                </a:solidFill>
                <a:latin typeface="Verdana" panose="020B0604030504040204" pitchFamily="34" charset="0"/>
              </a:defRPr>
            </a:lvl6pPr>
            <a:lvl7pPr marL="2971800" indent="-228600" eaLnBrk="0" fontAlgn="base" hangingPunct="0">
              <a:spcBef>
                <a:spcPct val="0"/>
              </a:spcBef>
              <a:spcAft>
                <a:spcPct val="0"/>
              </a:spcAft>
              <a:defRPr sz="2800">
                <a:solidFill>
                  <a:schemeClr val="tx1"/>
                </a:solidFill>
                <a:latin typeface="Verdana" panose="020B0604030504040204" pitchFamily="34" charset="0"/>
              </a:defRPr>
            </a:lvl7pPr>
            <a:lvl8pPr marL="3429000" indent="-228600" eaLnBrk="0" fontAlgn="base" hangingPunct="0">
              <a:spcBef>
                <a:spcPct val="0"/>
              </a:spcBef>
              <a:spcAft>
                <a:spcPct val="0"/>
              </a:spcAft>
              <a:defRPr sz="2800">
                <a:solidFill>
                  <a:schemeClr val="tx1"/>
                </a:solidFill>
                <a:latin typeface="Verdana" panose="020B0604030504040204" pitchFamily="34" charset="0"/>
              </a:defRPr>
            </a:lvl8pPr>
            <a:lvl9pPr marL="3886200" indent="-228600" eaLnBrk="0" fontAlgn="base" hangingPunct="0">
              <a:spcBef>
                <a:spcPct val="0"/>
              </a:spcBef>
              <a:spcAft>
                <a:spcPct val="0"/>
              </a:spcAft>
              <a:defRPr sz="2800">
                <a:solidFill>
                  <a:schemeClr val="tx1"/>
                </a:solidFill>
                <a:latin typeface="Verdana" panose="020B0604030504040204" pitchFamily="34" charset="0"/>
              </a:defRPr>
            </a:lvl9pPr>
          </a:lstStyle>
          <a:p>
            <a:endParaRPr lang="ru-RU" altLang="ru-RU"/>
          </a:p>
        </p:txBody>
      </p:sp>
    </p:spTree>
    <p:extLst>
      <p:ext uri="{BB962C8B-B14F-4D97-AF65-F5344CB8AC3E}">
        <p14:creationId xmlns:p14="http://schemas.microsoft.com/office/powerpoint/2010/main" val="3421916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pPr algn="ctr" eaLnBrk="1" hangingPunct="1"/>
            <a:r>
              <a:rPr lang="ru-RU" altLang="ru-RU" sz="2800"/>
              <a:t>Халқаралық бірліктер жүйесінде:</a:t>
            </a:r>
          </a:p>
        </p:txBody>
      </p:sp>
      <p:sp>
        <p:nvSpPr>
          <p:cNvPr id="35843" name="Rectangle 3"/>
          <p:cNvSpPr>
            <a:spLocks noGrp="1" noChangeArrowheads="1"/>
          </p:cNvSpPr>
          <p:nvPr>
            <p:ph type="body" idx="1"/>
          </p:nvPr>
        </p:nvSpPr>
        <p:spPr/>
        <p:txBody>
          <a:bodyPr/>
          <a:lstStyle/>
          <a:p>
            <a:pPr eaLnBrk="1" hangingPunct="1"/>
            <a:r>
              <a:rPr lang="ru-RU" altLang="ru-RU" sz="2400"/>
              <a:t>Ток өлшемінің бірлігі </a:t>
            </a:r>
            <a:r>
              <a:rPr lang="ru-RU" altLang="ru-RU" sz="2400" b="1"/>
              <a:t>ампер (А) </a:t>
            </a:r>
            <a:r>
              <a:rPr lang="ru-RU" altLang="ru-RU" sz="2400"/>
              <a:t>болады</a:t>
            </a:r>
          </a:p>
          <a:p>
            <a:pPr eaLnBrk="1" hangingPunct="1"/>
            <a:r>
              <a:rPr lang="ru-RU" altLang="ru-RU" sz="2400"/>
              <a:t>ЭҚК және кернеудің өлшемінің бірлігі </a:t>
            </a:r>
            <a:r>
              <a:rPr lang="ru-RU" altLang="ru-RU" sz="2400" b="1"/>
              <a:t>вольт (В) </a:t>
            </a:r>
            <a:r>
              <a:rPr lang="ru-RU" altLang="ru-RU" sz="2400"/>
              <a:t>болады</a:t>
            </a:r>
          </a:p>
          <a:p>
            <a:pPr eaLnBrk="1" hangingPunct="1"/>
            <a:r>
              <a:rPr lang="ru-RU" altLang="ru-RU" sz="2400"/>
              <a:t>Кедергінің өлшемінің бірлігі  </a:t>
            </a:r>
            <a:r>
              <a:rPr lang="ru-RU" altLang="ru-RU" sz="2400" b="1"/>
              <a:t>ом (Ом) </a:t>
            </a:r>
            <a:r>
              <a:rPr lang="ru-RU" altLang="ru-RU" sz="2400"/>
              <a:t>болады</a:t>
            </a:r>
          </a:p>
          <a:p>
            <a:pPr eaLnBrk="1" hangingPunct="1"/>
            <a:r>
              <a:rPr lang="ru-RU" altLang="ru-RU" sz="2400"/>
              <a:t>Өткізгіштіктің өлшемінің бірлігі </a:t>
            </a:r>
            <a:r>
              <a:rPr lang="ru-RU" altLang="ru-RU" sz="2400" b="1"/>
              <a:t>сименс (См)</a:t>
            </a:r>
            <a:r>
              <a:rPr lang="ru-RU" altLang="ru-RU" sz="2400"/>
              <a:t> болады</a:t>
            </a:r>
          </a:p>
        </p:txBody>
      </p:sp>
    </p:spTree>
    <p:extLst>
      <p:ext uri="{BB962C8B-B14F-4D97-AF65-F5344CB8AC3E}">
        <p14:creationId xmlns:p14="http://schemas.microsoft.com/office/powerpoint/2010/main" val="213064305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9" name="Rectangle 2"/>
          <p:cNvSpPr>
            <a:spLocks noGrp="1" noChangeArrowheads="1"/>
          </p:cNvSpPr>
          <p:nvPr>
            <p:ph type="title"/>
          </p:nvPr>
        </p:nvSpPr>
        <p:spPr/>
        <p:txBody>
          <a:bodyPr/>
          <a:lstStyle/>
          <a:p>
            <a:pPr algn="ctr" eaLnBrk="1" hangingPunct="1"/>
            <a:r>
              <a:rPr lang="ru-RU" altLang="ru-RU" sz="3200"/>
              <a:t>Электр тізбектің  </a:t>
            </a:r>
            <a:br>
              <a:rPr lang="ru-RU" altLang="ru-RU" sz="3200"/>
            </a:br>
            <a:r>
              <a:rPr lang="ru-RU" altLang="ru-RU" sz="3200"/>
              <a:t>жұмыс істеу режімдері</a:t>
            </a:r>
          </a:p>
        </p:txBody>
      </p:sp>
      <p:sp>
        <p:nvSpPr>
          <p:cNvPr id="1030" name="Rectangle 3"/>
          <p:cNvSpPr>
            <a:spLocks noGrp="1" noChangeArrowheads="1"/>
          </p:cNvSpPr>
          <p:nvPr>
            <p:ph type="body" idx="1"/>
          </p:nvPr>
        </p:nvSpPr>
        <p:spPr>
          <a:xfrm>
            <a:off x="1919289" y="1484314"/>
            <a:ext cx="8250237" cy="5184775"/>
          </a:xfrm>
        </p:spPr>
        <p:txBody>
          <a:bodyPr/>
          <a:lstStyle/>
          <a:p>
            <a:pPr marL="552450" indent="-552450"/>
            <a:r>
              <a:rPr lang="ru-RU" altLang="ru-RU" sz="2400"/>
              <a:t>Бос жүріс режімі (жүктемесіз)    </a:t>
            </a:r>
          </a:p>
          <a:p>
            <a:pPr marL="552450" indent="-552450"/>
            <a:endParaRPr lang="ru-RU" altLang="ru-RU" sz="2400"/>
          </a:p>
          <a:p>
            <a:pPr marL="552450" indent="-552450" algn="ctr">
              <a:buNone/>
            </a:pPr>
            <a:r>
              <a:rPr lang="en-US" altLang="ru-RU" sz="2400"/>
              <a:t>R</a:t>
            </a:r>
            <a:r>
              <a:rPr lang="ru-RU" altLang="ru-RU" sz="2400" baseline="-25000"/>
              <a:t>ж</a:t>
            </a:r>
            <a:r>
              <a:rPr lang="ru-RU" altLang="ru-RU" sz="2400"/>
              <a:t>=∞          </a:t>
            </a:r>
            <a:r>
              <a:rPr lang="en-US" altLang="ru-RU" sz="2400"/>
              <a:t>I</a:t>
            </a:r>
            <a:r>
              <a:rPr lang="ru-RU" altLang="ru-RU" sz="2400" baseline="-25000"/>
              <a:t>бж</a:t>
            </a:r>
            <a:r>
              <a:rPr lang="ru-RU" altLang="ru-RU" sz="2400"/>
              <a:t> = 0            </a:t>
            </a:r>
            <a:r>
              <a:rPr lang="en-US" altLang="ru-RU" sz="2400"/>
              <a:t>U</a:t>
            </a:r>
            <a:r>
              <a:rPr lang="ru-RU" altLang="ru-RU" sz="2400" baseline="-25000"/>
              <a:t>бж</a:t>
            </a:r>
            <a:r>
              <a:rPr lang="ru-RU" altLang="ru-RU" sz="2400"/>
              <a:t> = </a:t>
            </a:r>
            <a:r>
              <a:rPr lang="en-US" altLang="ru-RU" sz="2400"/>
              <a:t>E</a:t>
            </a:r>
          </a:p>
          <a:p>
            <a:pPr marL="552450" indent="-552450" algn="ctr"/>
            <a:endParaRPr lang="ru-RU" altLang="ru-RU" sz="2400"/>
          </a:p>
          <a:p>
            <a:pPr marL="552450" indent="-552450"/>
            <a:r>
              <a:rPr lang="ru-RU" altLang="ru-RU" sz="2400"/>
              <a:t>Қысқа тұйықталу режімі</a:t>
            </a:r>
          </a:p>
          <a:p>
            <a:pPr marL="552450" indent="-552450"/>
            <a:endParaRPr lang="ru-RU" altLang="ru-RU" sz="2400"/>
          </a:p>
          <a:p>
            <a:pPr marL="552450" indent="-552450" algn="ctr">
              <a:buNone/>
            </a:pPr>
            <a:r>
              <a:rPr lang="ru-RU" altLang="ru-RU" sz="2400"/>
              <a:t> </a:t>
            </a:r>
            <a:r>
              <a:rPr lang="en-US" altLang="ru-RU" sz="2400"/>
              <a:t>R</a:t>
            </a:r>
            <a:r>
              <a:rPr lang="ru-RU" altLang="ru-RU" sz="2400" baseline="-25000"/>
              <a:t>ж</a:t>
            </a:r>
            <a:r>
              <a:rPr lang="ru-RU" altLang="ru-RU" sz="2400"/>
              <a:t>=</a:t>
            </a:r>
            <a:r>
              <a:rPr lang="en-US" altLang="ru-RU" sz="2400"/>
              <a:t>0</a:t>
            </a:r>
            <a:r>
              <a:rPr lang="ru-RU" altLang="ru-RU" sz="2400"/>
              <a:t>             </a:t>
            </a:r>
            <a:r>
              <a:rPr lang="en-US" altLang="ru-RU" sz="2400"/>
              <a:t>U</a:t>
            </a:r>
            <a:r>
              <a:rPr lang="ru-RU" altLang="ru-RU" sz="2400" baseline="-25000"/>
              <a:t>қт</a:t>
            </a:r>
            <a:r>
              <a:rPr lang="ru-RU" altLang="ru-RU" sz="2400"/>
              <a:t> = 0        </a:t>
            </a:r>
            <a:r>
              <a:rPr lang="en-US" altLang="ru-RU" sz="2400"/>
              <a:t>I</a:t>
            </a:r>
            <a:r>
              <a:rPr lang="ru-RU" altLang="ru-RU" sz="2400" baseline="-25000"/>
              <a:t>қт</a:t>
            </a:r>
            <a:r>
              <a:rPr lang="ru-RU" altLang="ru-RU" sz="2400"/>
              <a:t>= Е/</a:t>
            </a:r>
            <a:r>
              <a:rPr lang="en-US" altLang="ru-RU" sz="2400"/>
              <a:t>r</a:t>
            </a:r>
            <a:r>
              <a:rPr lang="en-US" altLang="ru-RU" sz="2400" baseline="-25000"/>
              <a:t>0</a:t>
            </a:r>
            <a:endParaRPr lang="ru-RU" altLang="ru-RU" sz="2400" baseline="-25000"/>
          </a:p>
          <a:p>
            <a:pPr marL="552450" indent="-552450"/>
            <a:endParaRPr lang="ru-RU" altLang="ru-RU" sz="2400"/>
          </a:p>
          <a:p>
            <a:pPr marL="552450" indent="-552450"/>
            <a:r>
              <a:rPr lang="ru-RU" altLang="ru-RU" sz="2400"/>
              <a:t>Қалыпты жұмыс режімі                     </a:t>
            </a:r>
          </a:p>
          <a:p>
            <a:pPr marL="552450" indent="-552450" algn="just">
              <a:buNone/>
            </a:pPr>
            <a:r>
              <a:rPr lang="ru-RU" altLang="ru-RU" sz="2400"/>
              <a:t> </a:t>
            </a:r>
          </a:p>
        </p:txBody>
      </p:sp>
      <p:graphicFrame>
        <p:nvGraphicFramePr>
          <p:cNvPr id="1026" name="Object 2"/>
          <p:cNvGraphicFramePr>
            <a:graphicFrameLocks noChangeAspect="1"/>
          </p:cNvGraphicFramePr>
          <p:nvPr/>
        </p:nvGraphicFramePr>
        <p:xfrm>
          <a:off x="1524000" y="304801"/>
          <a:ext cx="114300" cy="219075"/>
        </p:xfrm>
        <a:graphic>
          <a:graphicData uri="http://schemas.openxmlformats.org/presentationml/2006/ole">
            <mc:AlternateContent xmlns:mc="http://schemas.openxmlformats.org/markup-compatibility/2006">
              <mc:Choice xmlns:v="urn:schemas-microsoft-com:vml" Requires="v">
                <p:oleObj spid="_x0000_s1026" name="Формула" r:id="rId3" imgW="114151" imgH="215619" progId="Equation.3">
                  <p:embed/>
                </p:oleObj>
              </mc:Choice>
              <mc:Fallback>
                <p:oleObj name="Формула" r:id="rId3" imgW="114151" imgH="215619" progId="Equation.3">
                  <p:embed/>
                  <p:pic>
                    <p:nvPicPr>
                      <p:cNvPr id="1026"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0" y="304801"/>
                        <a:ext cx="114300" cy="2190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027" name="Object 3"/>
          <p:cNvGraphicFramePr>
            <a:graphicFrameLocks noChangeAspect="1"/>
          </p:cNvGraphicFramePr>
          <p:nvPr/>
        </p:nvGraphicFramePr>
        <p:xfrm>
          <a:off x="2881313" y="5500688"/>
          <a:ext cx="1541462" cy="900112"/>
        </p:xfrm>
        <a:graphic>
          <a:graphicData uri="http://schemas.openxmlformats.org/presentationml/2006/ole">
            <mc:AlternateContent xmlns:mc="http://schemas.openxmlformats.org/markup-compatibility/2006">
              <mc:Choice xmlns:v="urn:schemas-microsoft-com:vml" Requires="v">
                <p:oleObj spid="_x0000_s1027" name="Формула" r:id="rId5" imgW="736560" imgH="431640" progId="Equation.3">
                  <p:embed/>
                </p:oleObj>
              </mc:Choice>
              <mc:Fallback>
                <p:oleObj name="Формула" r:id="rId5" imgW="736560" imgH="431640" progId="Equation.3">
                  <p:embed/>
                  <p:pic>
                    <p:nvPicPr>
                      <p:cNvPr id="1027"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81313" y="5500688"/>
                        <a:ext cx="1541462" cy="9001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028" name="Object 4"/>
          <p:cNvGraphicFramePr>
            <a:graphicFrameLocks noChangeAspect="1"/>
          </p:cNvGraphicFramePr>
          <p:nvPr/>
        </p:nvGraphicFramePr>
        <p:xfrm>
          <a:off x="6310313" y="5715001"/>
          <a:ext cx="3111500" cy="549275"/>
        </p:xfrm>
        <a:graphic>
          <a:graphicData uri="http://schemas.openxmlformats.org/presentationml/2006/ole">
            <mc:AlternateContent xmlns:mc="http://schemas.openxmlformats.org/markup-compatibility/2006">
              <mc:Choice xmlns:v="urn:schemas-microsoft-com:vml" Requires="v">
                <p:oleObj spid="_x0000_s1028" name="Формула" r:id="rId7" imgW="1295280" imgH="228600" progId="Equation.3">
                  <p:embed/>
                </p:oleObj>
              </mc:Choice>
              <mc:Fallback>
                <p:oleObj name="Формула" r:id="rId7" imgW="1295280" imgH="228600" progId="Equation.3">
                  <p:embed/>
                  <p:pic>
                    <p:nvPicPr>
                      <p:cNvPr id="1028" name="Object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310313" y="5715001"/>
                        <a:ext cx="3111500" cy="5492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31" name="Rectangle 7"/>
          <p:cNvSpPr>
            <a:spLocks noChangeArrowheads="1"/>
          </p:cNvSpPr>
          <p:nvPr/>
        </p:nvSpPr>
        <p:spPr bwMode="auto">
          <a:xfrm>
            <a:off x="1524001" y="0"/>
            <a:ext cx="62706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tabLst>
                <a:tab pos="3533775" algn="l"/>
              </a:tabLst>
              <a:defRPr sz="2800">
                <a:solidFill>
                  <a:schemeClr val="tx1"/>
                </a:solidFill>
                <a:latin typeface="Verdana" panose="020B0604030504040204" pitchFamily="34" charset="0"/>
              </a:defRPr>
            </a:lvl1pPr>
            <a:lvl2pPr marL="742950" indent="-285750" eaLnBrk="0" hangingPunct="0">
              <a:tabLst>
                <a:tab pos="3533775" algn="l"/>
              </a:tabLst>
              <a:defRPr sz="2800">
                <a:solidFill>
                  <a:schemeClr val="tx1"/>
                </a:solidFill>
                <a:latin typeface="Verdana" panose="020B0604030504040204" pitchFamily="34" charset="0"/>
              </a:defRPr>
            </a:lvl2pPr>
            <a:lvl3pPr marL="1143000" indent="-228600" eaLnBrk="0" hangingPunct="0">
              <a:tabLst>
                <a:tab pos="3533775" algn="l"/>
              </a:tabLst>
              <a:defRPr sz="2800">
                <a:solidFill>
                  <a:schemeClr val="tx1"/>
                </a:solidFill>
                <a:latin typeface="Verdana" panose="020B0604030504040204" pitchFamily="34" charset="0"/>
              </a:defRPr>
            </a:lvl3pPr>
            <a:lvl4pPr marL="1600200" indent="-228600" eaLnBrk="0" hangingPunct="0">
              <a:tabLst>
                <a:tab pos="3533775" algn="l"/>
              </a:tabLst>
              <a:defRPr sz="2800">
                <a:solidFill>
                  <a:schemeClr val="tx1"/>
                </a:solidFill>
                <a:latin typeface="Verdana" panose="020B0604030504040204" pitchFamily="34" charset="0"/>
              </a:defRPr>
            </a:lvl4pPr>
            <a:lvl5pPr marL="2057400" indent="-228600" eaLnBrk="0" hangingPunct="0">
              <a:tabLst>
                <a:tab pos="3533775" algn="l"/>
              </a:tabLst>
              <a:defRPr sz="2800">
                <a:solidFill>
                  <a:schemeClr val="tx1"/>
                </a:solidFill>
                <a:latin typeface="Verdana" panose="020B0604030504040204" pitchFamily="34" charset="0"/>
              </a:defRPr>
            </a:lvl5pPr>
            <a:lvl6pPr marL="2514600" indent="-228600" eaLnBrk="0" fontAlgn="base" hangingPunct="0">
              <a:spcBef>
                <a:spcPct val="0"/>
              </a:spcBef>
              <a:spcAft>
                <a:spcPct val="0"/>
              </a:spcAft>
              <a:tabLst>
                <a:tab pos="3533775" algn="l"/>
              </a:tabLst>
              <a:defRPr sz="2800">
                <a:solidFill>
                  <a:schemeClr val="tx1"/>
                </a:solidFill>
                <a:latin typeface="Verdana" panose="020B0604030504040204" pitchFamily="34" charset="0"/>
              </a:defRPr>
            </a:lvl6pPr>
            <a:lvl7pPr marL="2971800" indent="-228600" eaLnBrk="0" fontAlgn="base" hangingPunct="0">
              <a:spcBef>
                <a:spcPct val="0"/>
              </a:spcBef>
              <a:spcAft>
                <a:spcPct val="0"/>
              </a:spcAft>
              <a:tabLst>
                <a:tab pos="3533775" algn="l"/>
              </a:tabLst>
              <a:defRPr sz="2800">
                <a:solidFill>
                  <a:schemeClr val="tx1"/>
                </a:solidFill>
                <a:latin typeface="Verdana" panose="020B0604030504040204" pitchFamily="34" charset="0"/>
              </a:defRPr>
            </a:lvl7pPr>
            <a:lvl8pPr marL="3429000" indent="-228600" eaLnBrk="0" fontAlgn="base" hangingPunct="0">
              <a:spcBef>
                <a:spcPct val="0"/>
              </a:spcBef>
              <a:spcAft>
                <a:spcPct val="0"/>
              </a:spcAft>
              <a:tabLst>
                <a:tab pos="3533775" algn="l"/>
              </a:tabLst>
              <a:defRPr sz="2800">
                <a:solidFill>
                  <a:schemeClr val="tx1"/>
                </a:solidFill>
                <a:latin typeface="Verdana" panose="020B0604030504040204" pitchFamily="34" charset="0"/>
              </a:defRPr>
            </a:lvl8pPr>
            <a:lvl9pPr marL="3886200" indent="-228600" eaLnBrk="0" fontAlgn="base" hangingPunct="0">
              <a:spcBef>
                <a:spcPct val="0"/>
              </a:spcBef>
              <a:spcAft>
                <a:spcPct val="0"/>
              </a:spcAft>
              <a:tabLst>
                <a:tab pos="3533775" algn="l"/>
              </a:tabLst>
              <a:defRPr sz="2800">
                <a:solidFill>
                  <a:schemeClr val="tx1"/>
                </a:solidFill>
                <a:latin typeface="Verdana" panose="020B0604030504040204" pitchFamily="34" charset="0"/>
              </a:defRPr>
            </a:lvl9pPr>
          </a:lstStyle>
          <a:p>
            <a:pPr algn="just" eaLnBrk="1" hangingPunct="1"/>
            <a:r>
              <a:rPr lang="ru-RU" altLang="ru-RU" sz="1400">
                <a:latin typeface="Arial" panose="020B0604020202020204" pitchFamily="34" charset="0"/>
                <a:cs typeface="Times New Roman" panose="02020603050405020304" pitchFamily="18" charset="0"/>
              </a:rPr>
              <a:t>         </a:t>
            </a:r>
            <a:endParaRPr lang="ru-RU" altLang="ru-RU" sz="1800">
              <a:latin typeface="Arial" panose="020B0604020202020204" pitchFamily="34" charset="0"/>
            </a:endParaRPr>
          </a:p>
        </p:txBody>
      </p:sp>
      <p:sp>
        <p:nvSpPr>
          <p:cNvPr id="1032" name="Rectangle 8"/>
          <p:cNvSpPr>
            <a:spLocks noChangeArrowheads="1"/>
          </p:cNvSpPr>
          <p:nvPr/>
        </p:nvSpPr>
        <p:spPr bwMode="auto">
          <a:xfrm>
            <a:off x="1524001" y="262265"/>
            <a:ext cx="18473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2800">
                <a:solidFill>
                  <a:schemeClr val="tx1"/>
                </a:solidFill>
                <a:latin typeface="Verdana" panose="020B0604030504040204" pitchFamily="34" charset="0"/>
              </a:defRPr>
            </a:lvl1pPr>
            <a:lvl2pPr marL="742950" indent="-285750" eaLnBrk="0" hangingPunct="0">
              <a:defRPr sz="2800">
                <a:solidFill>
                  <a:schemeClr val="tx1"/>
                </a:solidFill>
                <a:latin typeface="Verdana" panose="020B0604030504040204" pitchFamily="34" charset="0"/>
              </a:defRPr>
            </a:lvl2pPr>
            <a:lvl3pPr marL="1143000" indent="-228600" eaLnBrk="0" hangingPunct="0">
              <a:defRPr sz="2800">
                <a:solidFill>
                  <a:schemeClr val="tx1"/>
                </a:solidFill>
                <a:latin typeface="Verdana" panose="020B0604030504040204" pitchFamily="34" charset="0"/>
              </a:defRPr>
            </a:lvl3pPr>
            <a:lvl4pPr marL="1600200" indent="-228600" eaLnBrk="0" hangingPunct="0">
              <a:defRPr sz="2800">
                <a:solidFill>
                  <a:schemeClr val="tx1"/>
                </a:solidFill>
                <a:latin typeface="Verdana" panose="020B0604030504040204" pitchFamily="34" charset="0"/>
              </a:defRPr>
            </a:lvl4pPr>
            <a:lvl5pPr marL="2057400" indent="-228600" eaLnBrk="0" hangingPunct="0">
              <a:defRPr sz="2800">
                <a:solidFill>
                  <a:schemeClr val="tx1"/>
                </a:solidFill>
                <a:latin typeface="Verdana" panose="020B0604030504040204" pitchFamily="34" charset="0"/>
              </a:defRPr>
            </a:lvl5pPr>
            <a:lvl6pPr marL="2514600" indent="-228600" eaLnBrk="0" fontAlgn="base" hangingPunct="0">
              <a:spcBef>
                <a:spcPct val="0"/>
              </a:spcBef>
              <a:spcAft>
                <a:spcPct val="0"/>
              </a:spcAft>
              <a:defRPr sz="2800">
                <a:solidFill>
                  <a:schemeClr val="tx1"/>
                </a:solidFill>
                <a:latin typeface="Verdana" panose="020B0604030504040204" pitchFamily="34" charset="0"/>
              </a:defRPr>
            </a:lvl6pPr>
            <a:lvl7pPr marL="2971800" indent="-228600" eaLnBrk="0" fontAlgn="base" hangingPunct="0">
              <a:spcBef>
                <a:spcPct val="0"/>
              </a:spcBef>
              <a:spcAft>
                <a:spcPct val="0"/>
              </a:spcAft>
              <a:defRPr sz="2800">
                <a:solidFill>
                  <a:schemeClr val="tx1"/>
                </a:solidFill>
                <a:latin typeface="Verdana" panose="020B0604030504040204" pitchFamily="34" charset="0"/>
              </a:defRPr>
            </a:lvl7pPr>
            <a:lvl8pPr marL="3429000" indent="-228600" eaLnBrk="0" fontAlgn="base" hangingPunct="0">
              <a:spcBef>
                <a:spcPct val="0"/>
              </a:spcBef>
              <a:spcAft>
                <a:spcPct val="0"/>
              </a:spcAft>
              <a:defRPr sz="2800">
                <a:solidFill>
                  <a:schemeClr val="tx1"/>
                </a:solidFill>
                <a:latin typeface="Verdana" panose="020B0604030504040204" pitchFamily="34" charset="0"/>
              </a:defRPr>
            </a:lvl8pPr>
            <a:lvl9pPr marL="3886200" indent="-228600" eaLnBrk="0" fontAlgn="base" hangingPunct="0">
              <a:spcBef>
                <a:spcPct val="0"/>
              </a:spcBef>
              <a:spcAft>
                <a:spcPct val="0"/>
              </a:spcAft>
              <a:defRPr sz="2800">
                <a:solidFill>
                  <a:schemeClr val="tx1"/>
                </a:solidFill>
                <a:latin typeface="Verdana" panose="020B0604030504040204" pitchFamily="34" charset="0"/>
              </a:defRPr>
            </a:lvl9pPr>
          </a:lstStyle>
          <a:p>
            <a:pPr eaLnBrk="1" hangingPunct="1"/>
            <a:endParaRPr lang="ru-RU" altLang="ru-RU"/>
          </a:p>
        </p:txBody>
      </p:sp>
      <p:sp>
        <p:nvSpPr>
          <p:cNvPr id="1033" name="Rectangle 9"/>
          <p:cNvSpPr>
            <a:spLocks noChangeArrowheads="1"/>
          </p:cNvSpPr>
          <p:nvPr/>
        </p:nvSpPr>
        <p:spPr bwMode="auto">
          <a:xfrm>
            <a:off x="1521099" y="949653"/>
            <a:ext cx="73129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tabLst>
                <a:tab pos="3533775" algn="l"/>
              </a:tabLst>
              <a:defRPr sz="2800">
                <a:solidFill>
                  <a:schemeClr val="tx1"/>
                </a:solidFill>
                <a:latin typeface="Verdana" panose="020B0604030504040204" pitchFamily="34" charset="0"/>
              </a:defRPr>
            </a:lvl1pPr>
            <a:lvl2pPr marL="742950" indent="-285750" eaLnBrk="0" hangingPunct="0">
              <a:tabLst>
                <a:tab pos="3533775" algn="l"/>
              </a:tabLst>
              <a:defRPr sz="2800">
                <a:solidFill>
                  <a:schemeClr val="tx1"/>
                </a:solidFill>
                <a:latin typeface="Verdana" panose="020B0604030504040204" pitchFamily="34" charset="0"/>
              </a:defRPr>
            </a:lvl2pPr>
            <a:lvl3pPr marL="1143000" indent="-228600" eaLnBrk="0" hangingPunct="0">
              <a:tabLst>
                <a:tab pos="3533775" algn="l"/>
              </a:tabLst>
              <a:defRPr sz="2800">
                <a:solidFill>
                  <a:schemeClr val="tx1"/>
                </a:solidFill>
                <a:latin typeface="Verdana" panose="020B0604030504040204" pitchFamily="34" charset="0"/>
              </a:defRPr>
            </a:lvl3pPr>
            <a:lvl4pPr marL="1600200" indent="-228600" eaLnBrk="0" hangingPunct="0">
              <a:tabLst>
                <a:tab pos="3533775" algn="l"/>
              </a:tabLst>
              <a:defRPr sz="2800">
                <a:solidFill>
                  <a:schemeClr val="tx1"/>
                </a:solidFill>
                <a:latin typeface="Verdana" panose="020B0604030504040204" pitchFamily="34" charset="0"/>
              </a:defRPr>
            </a:lvl4pPr>
            <a:lvl5pPr marL="2057400" indent="-228600" eaLnBrk="0" hangingPunct="0">
              <a:tabLst>
                <a:tab pos="3533775" algn="l"/>
              </a:tabLst>
              <a:defRPr sz="2800">
                <a:solidFill>
                  <a:schemeClr val="tx1"/>
                </a:solidFill>
                <a:latin typeface="Verdana" panose="020B0604030504040204" pitchFamily="34" charset="0"/>
              </a:defRPr>
            </a:lvl5pPr>
            <a:lvl6pPr marL="2514600" indent="-228600" eaLnBrk="0" fontAlgn="base" hangingPunct="0">
              <a:spcBef>
                <a:spcPct val="0"/>
              </a:spcBef>
              <a:spcAft>
                <a:spcPct val="0"/>
              </a:spcAft>
              <a:tabLst>
                <a:tab pos="3533775" algn="l"/>
              </a:tabLst>
              <a:defRPr sz="2800">
                <a:solidFill>
                  <a:schemeClr val="tx1"/>
                </a:solidFill>
                <a:latin typeface="Verdana" panose="020B0604030504040204" pitchFamily="34" charset="0"/>
              </a:defRPr>
            </a:lvl6pPr>
            <a:lvl7pPr marL="2971800" indent="-228600" eaLnBrk="0" fontAlgn="base" hangingPunct="0">
              <a:spcBef>
                <a:spcPct val="0"/>
              </a:spcBef>
              <a:spcAft>
                <a:spcPct val="0"/>
              </a:spcAft>
              <a:tabLst>
                <a:tab pos="3533775" algn="l"/>
              </a:tabLst>
              <a:defRPr sz="2800">
                <a:solidFill>
                  <a:schemeClr val="tx1"/>
                </a:solidFill>
                <a:latin typeface="Verdana" panose="020B0604030504040204" pitchFamily="34" charset="0"/>
              </a:defRPr>
            </a:lvl7pPr>
            <a:lvl8pPr marL="3429000" indent="-228600" eaLnBrk="0" fontAlgn="base" hangingPunct="0">
              <a:spcBef>
                <a:spcPct val="0"/>
              </a:spcBef>
              <a:spcAft>
                <a:spcPct val="0"/>
              </a:spcAft>
              <a:tabLst>
                <a:tab pos="3533775" algn="l"/>
              </a:tabLst>
              <a:defRPr sz="2800">
                <a:solidFill>
                  <a:schemeClr val="tx1"/>
                </a:solidFill>
                <a:latin typeface="Verdana" panose="020B0604030504040204" pitchFamily="34" charset="0"/>
              </a:defRPr>
            </a:lvl8pPr>
            <a:lvl9pPr marL="3886200" indent="-228600" eaLnBrk="0" fontAlgn="base" hangingPunct="0">
              <a:spcBef>
                <a:spcPct val="0"/>
              </a:spcBef>
              <a:spcAft>
                <a:spcPct val="0"/>
              </a:spcAft>
              <a:tabLst>
                <a:tab pos="3533775" algn="l"/>
              </a:tabLst>
              <a:defRPr sz="2800">
                <a:solidFill>
                  <a:schemeClr val="tx1"/>
                </a:solidFill>
                <a:latin typeface="Verdana" panose="020B0604030504040204" pitchFamily="34" charset="0"/>
              </a:defRPr>
            </a:lvl9pPr>
          </a:lstStyle>
          <a:p>
            <a:pPr algn="just" eaLnBrk="1" hangingPunct="1"/>
            <a:r>
              <a:rPr lang="ru-RU" altLang="ru-RU" sz="1400">
                <a:latin typeface="Arial" panose="020B0604020202020204" pitchFamily="34" charset="0"/>
                <a:cs typeface="Times New Roman" panose="02020603050405020304" pitchFamily="18" charset="0"/>
              </a:rPr>
              <a:t>           </a:t>
            </a:r>
            <a:endParaRPr lang="ru-RU" altLang="ru-RU" sz="1100">
              <a:latin typeface="Arial" panose="020B0604020202020204" pitchFamily="34" charset="0"/>
            </a:endParaRPr>
          </a:p>
          <a:p>
            <a:pPr algn="just"/>
            <a:r>
              <a:rPr lang="ru-RU" altLang="ru-RU" sz="1400">
                <a:latin typeface="Arial" panose="020B0604020202020204" pitchFamily="34" charset="0"/>
                <a:cs typeface="Times New Roman" panose="02020603050405020304" pitchFamily="18" charset="0"/>
              </a:rPr>
              <a:t>           </a:t>
            </a:r>
            <a:endParaRPr lang="ru-RU" altLang="ru-RU" sz="1800">
              <a:latin typeface="Arial" panose="020B0604020202020204" pitchFamily="34" charset="0"/>
            </a:endParaRPr>
          </a:p>
        </p:txBody>
      </p:sp>
    </p:spTree>
    <p:extLst>
      <p:ext uri="{BB962C8B-B14F-4D97-AF65-F5344CB8AC3E}">
        <p14:creationId xmlns:p14="http://schemas.microsoft.com/office/powerpoint/2010/main" val="361572934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2894013" y="301626"/>
            <a:ext cx="7313612" cy="912813"/>
          </a:xfrm>
        </p:spPr>
        <p:txBody>
          <a:bodyPr/>
          <a:lstStyle/>
          <a:p>
            <a:pPr algn="ctr" eaLnBrk="1" hangingPunct="1"/>
            <a:r>
              <a:rPr lang="ru-RU" altLang="ru-RU" sz="3200"/>
              <a:t>Күрделі электр тізбетерінің есебі</a:t>
            </a:r>
          </a:p>
        </p:txBody>
      </p:sp>
      <p:sp>
        <p:nvSpPr>
          <p:cNvPr id="36867" name="Rectangle 3"/>
          <p:cNvSpPr>
            <a:spLocks noGrp="1" noChangeArrowheads="1"/>
          </p:cNvSpPr>
          <p:nvPr>
            <p:ph type="body" idx="1"/>
          </p:nvPr>
        </p:nvSpPr>
        <p:spPr>
          <a:xfrm>
            <a:off x="2166939" y="1643063"/>
            <a:ext cx="8040687" cy="4786312"/>
          </a:xfrm>
        </p:spPr>
        <p:txBody>
          <a:bodyPr/>
          <a:lstStyle/>
          <a:p>
            <a:pPr eaLnBrk="1" hangingPunct="1">
              <a:lnSpc>
                <a:spcPct val="90000"/>
              </a:lnSpc>
            </a:pPr>
            <a:r>
              <a:rPr lang="ru-RU" altLang="ru-RU" sz="2400"/>
              <a:t>Тұрақты токтың </a:t>
            </a:r>
            <a:r>
              <a:rPr lang="ru-RU" altLang="ru-RU" sz="2400" b="1"/>
              <a:t>күрделі сызықты электр тізбегі </a:t>
            </a:r>
            <a:r>
              <a:rPr lang="ru-RU" altLang="ru-RU" sz="2400"/>
              <a:t>дегеніміз кез келген тармақталған электр тізбегі аталады, оның құрамына уақыт бірлігінде өзгермейтін ток және кернеу (эқк) көздері, және де сызықты резисторлар(кедергілері тізбектегі ток және кернеудің шамасы мен бағытына тәуелді емес) кіреді. </a:t>
            </a:r>
          </a:p>
          <a:p>
            <a:pPr eaLnBrk="1" hangingPunct="1">
              <a:lnSpc>
                <a:spcPct val="90000"/>
              </a:lnSpc>
            </a:pPr>
            <a:r>
              <a:rPr lang="ru-RU" altLang="ru-RU" sz="2400"/>
              <a:t>Күрделі тізбектерді есптеу үшін Кирхгоф заңдарын және осы заңдарда негізделген әдістерді пайдаланады.</a:t>
            </a:r>
          </a:p>
        </p:txBody>
      </p:sp>
    </p:spTree>
    <p:extLst>
      <p:ext uri="{BB962C8B-B14F-4D97-AF65-F5344CB8AC3E}">
        <p14:creationId xmlns:p14="http://schemas.microsoft.com/office/powerpoint/2010/main" val="309378148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81376" y="2000251"/>
            <a:ext cx="6183313" cy="3744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3817762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3"/>
          <p:cNvSpPr>
            <a:spLocks noGrp="1" noChangeArrowheads="1"/>
          </p:cNvSpPr>
          <p:nvPr>
            <p:ph type="body" idx="1"/>
          </p:nvPr>
        </p:nvSpPr>
        <p:spPr>
          <a:xfrm>
            <a:off x="2452689" y="357189"/>
            <a:ext cx="7754937" cy="5584825"/>
          </a:xfrm>
        </p:spPr>
        <p:txBody>
          <a:bodyPr/>
          <a:lstStyle/>
          <a:p>
            <a:pPr eaLnBrk="1" hangingPunct="1">
              <a:buFont typeface="Wingdings" panose="05000000000000000000" pitchFamily="2" charset="2"/>
              <a:buNone/>
            </a:pPr>
            <a:r>
              <a:rPr lang="ru-RU" altLang="ru-RU" sz="2400"/>
              <a:t>Күрделі электр тізбекте </a:t>
            </a:r>
            <a:r>
              <a:rPr lang="ru-RU" altLang="ru-RU" sz="2400" b="1"/>
              <a:t>түйін, тармақ, контур </a:t>
            </a:r>
            <a:r>
              <a:rPr lang="ru-RU" altLang="ru-RU" sz="2400"/>
              <a:t>анықталады</a:t>
            </a:r>
          </a:p>
          <a:p>
            <a:pPr eaLnBrk="1" hangingPunct="1">
              <a:buFont typeface="Wingdings" panose="05000000000000000000" pitchFamily="2" charset="2"/>
              <a:buNone/>
            </a:pPr>
            <a:endParaRPr lang="ru-RU" altLang="ru-RU" sz="2400" b="1"/>
          </a:p>
          <a:p>
            <a:pPr eaLnBrk="1" hangingPunct="1">
              <a:buFont typeface="Wingdings" panose="05000000000000000000" pitchFamily="2" charset="2"/>
              <a:buNone/>
            </a:pPr>
            <a:r>
              <a:rPr lang="ru-RU" altLang="ru-RU" sz="2400" b="1" i="1" u="sng"/>
              <a:t>Тармақ</a:t>
            </a:r>
            <a:r>
              <a:rPr lang="ru-RU" altLang="ru-RU" sz="2400"/>
              <a:t> – дегеніміз бір ғана ток ағатын (тізбектеп) электр тізбектің элементтерінің қосылуы</a:t>
            </a:r>
          </a:p>
          <a:p>
            <a:pPr eaLnBrk="1" hangingPunct="1">
              <a:buFont typeface="Wingdings" panose="05000000000000000000" pitchFamily="2" charset="2"/>
              <a:buNone/>
            </a:pPr>
            <a:endParaRPr lang="ru-RU" altLang="ru-RU" sz="2400" b="1" i="1" u="sng"/>
          </a:p>
          <a:p>
            <a:pPr eaLnBrk="1" hangingPunct="1">
              <a:buFont typeface="Wingdings" panose="05000000000000000000" pitchFamily="2" charset="2"/>
              <a:buNone/>
            </a:pPr>
            <a:r>
              <a:rPr lang="ru-RU" altLang="ru-RU" sz="2400" b="1" i="1" u="sng"/>
              <a:t>Түйін</a:t>
            </a:r>
            <a:r>
              <a:rPr lang="ru-RU" altLang="ru-RU" sz="2400"/>
              <a:t> – дегеніміз үш және одан көп тармақтардың бір нүктеде қосылуы. Сұлбада нүкте ретінде көрсетіледі</a:t>
            </a:r>
          </a:p>
          <a:p>
            <a:pPr eaLnBrk="1" hangingPunct="1">
              <a:buFont typeface="Wingdings" panose="05000000000000000000" pitchFamily="2" charset="2"/>
              <a:buNone/>
            </a:pPr>
            <a:endParaRPr lang="ru-RU" altLang="ru-RU" sz="2400"/>
          </a:p>
          <a:p>
            <a:pPr eaLnBrk="1" hangingPunct="1">
              <a:buFont typeface="Wingdings" panose="05000000000000000000" pitchFamily="2" charset="2"/>
              <a:buNone/>
            </a:pPr>
            <a:r>
              <a:rPr lang="ru-RU" altLang="ru-RU" sz="2400" b="1" i="1" u="sng"/>
              <a:t>Контур</a:t>
            </a:r>
            <a:r>
              <a:rPr lang="ru-RU" altLang="ru-RU" sz="2400"/>
              <a:t> – дегеніміз  бір неше тармақтардаң жүретін тұйықталған жол</a:t>
            </a:r>
            <a:endParaRPr lang="ru-RU" altLang="ru-RU" sz="2400" b="1" i="1" u="sng"/>
          </a:p>
        </p:txBody>
      </p:sp>
    </p:spTree>
    <p:extLst>
      <p:ext uri="{BB962C8B-B14F-4D97-AF65-F5344CB8AC3E}">
        <p14:creationId xmlns:p14="http://schemas.microsoft.com/office/powerpoint/2010/main" val="151194614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2"/>
          <p:cNvSpPr>
            <a:spLocks noGrp="1" noChangeArrowheads="1"/>
          </p:cNvSpPr>
          <p:nvPr>
            <p:ph type="title"/>
          </p:nvPr>
        </p:nvSpPr>
        <p:spPr>
          <a:xfrm>
            <a:off x="2894013" y="301626"/>
            <a:ext cx="7313612" cy="823913"/>
          </a:xfrm>
        </p:spPr>
        <p:txBody>
          <a:bodyPr/>
          <a:lstStyle/>
          <a:p>
            <a:pPr algn="ctr" eaLnBrk="1" hangingPunct="1"/>
            <a:r>
              <a:rPr lang="ru-RU" altLang="ru-RU" sz="2800"/>
              <a:t> Кирхгоф заңдары</a:t>
            </a:r>
          </a:p>
        </p:txBody>
      </p:sp>
      <p:sp>
        <p:nvSpPr>
          <p:cNvPr id="2052" name="Rectangle 3"/>
          <p:cNvSpPr>
            <a:spLocks noGrp="1" noChangeArrowheads="1"/>
          </p:cNvSpPr>
          <p:nvPr>
            <p:ph type="body" idx="1"/>
          </p:nvPr>
        </p:nvSpPr>
        <p:spPr>
          <a:xfrm>
            <a:off x="2095501" y="1643064"/>
            <a:ext cx="8393113" cy="4810125"/>
          </a:xfrm>
        </p:spPr>
        <p:txBody>
          <a:bodyPr>
            <a:normAutofit lnSpcReduction="10000"/>
          </a:bodyPr>
          <a:lstStyle/>
          <a:p>
            <a:pPr eaLnBrk="1" hangingPunct="1">
              <a:lnSpc>
                <a:spcPct val="90000"/>
              </a:lnSpc>
              <a:buFont typeface="Wingdings" panose="05000000000000000000" pitchFamily="2" charset="2"/>
              <a:buNone/>
            </a:pPr>
            <a:r>
              <a:rPr lang="en-US" altLang="ru-RU" sz="2400" b="1" i="1" u="sng"/>
              <a:t>I</a:t>
            </a:r>
            <a:r>
              <a:rPr lang="ru-RU" altLang="ru-RU" sz="2400" b="1" i="1" u="sng"/>
              <a:t> заң</a:t>
            </a:r>
            <a:endParaRPr lang="ru-RU" altLang="ru-RU" sz="2400"/>
          </a:p>
          <a:p>
            <a:pPr eaLnBrk="1" hangingPunct="1">
              <a:lnSpc>
                <a:spcPct val="90000"/>
              </a:lnSpc>
              <a:buFont typeface="Wingdings" panose="05000000000000000000" pitchFamily="2" charset="2"/>
              <a:buNone/>
            </a:pPr>
            <a:r>
              <a:rPr lang="ru-RU" altLang="ru-RU" sz="2400"/>
              <a:t>1 анықтамасы: Түйіндегі токтардың алгебралық қосындысы нольге тең</a:t>
            </a:r>
          </a:p>
          <a:p>
            <a:pPr eaLnBrk="1" hangingPunct="1">
              <a:lnSpc>
                <a:spcPct val="90000"/>
              </a:lnSpc>
              <a:buFont typeface="Wingdings" panose="05000000000000000000" pitchFamily="2" charset="2"/>
              <a:buNone/>
            </a:pPr>
            <a:endParaRPr lang="ru-RU" altLang="ru-RU" sz="2400"/>
          </a:p>
          <a:p>
            <a:pPr eaLnBrk="1" hangingPunct="1">
              <a:lnSpc>
                <a:spcPct val="90000"/>
              </a:lnSpc>
              <a:buFont typeface="Wingdings" panose="05000000000000000000" pitchFamily="2" charset="2"/>
              <a:buNone/>
            </a:pPr>
            <a:endParaRPr lang="kk-KZ" altLang="ru-RU" sz="2400"/>
          </a:p>
          <a:p>
            <a:pPr eaLnBrk="1" hangingPunct="1">
              <a:lnSpc>
                <a:spcPct val="90000"/>
              </a:lnSpc>
              <a:buFont typeface="Wingdings" panose="05000000000000000000" pitchFamily="2" charset="2"/>
              <a:buNone/>
            </a:pPr>
            <a:r>
              <a:rPr lang="ru-RU" altLang="ru-RU" sz="2400"/>
              <a:t>2 анықтамасы: Түйінге келетін токтардың алгебралық қосындысы осы түйіннен шығатын токтардың алгебралық қосындысына тең</a:t>
            </a:r>
          </a:p>
          <a:p>
            <a:pPr eaLnBrk="1" hangingPunct="1">
              <a:lnSpc>
                <a:spcPct val="90000"/>
              </a:lnSpc>
              <a:buFont typeface="Wingdings" panose="05000000000000000000" pitchFamily="2" charset="2"/>
              <a:buNone/>
            </a:pPr>
            <a:endParaRPr lang="ru-RU" altLang="ru-RU" sz="2400"/>
          </a:p>
          <a:p>
            <a:pPr eaLnBrk="1" hangingPunct="1">
              <a:lnSpc>
                <a:spcPct val="90000"/>
              </a:lnSpc>
              <a:buFont typeface="Wingdings" panose="05000000000000000000" pitchFamily="2" charset="2"/>
              <a:buNone/>
            </a:pPr>
            <a:endParaRPr lang="ru-RU" altLang="ru-RU" sz="2400"/>
          </a:p>
          <a:p>
            <a:pPr eaLnBrk="1" hangingPunct="1">
              <a:lnSpc>
                <a:spcPct val="90000"/>
              </a:lnSpc>
              <a:buFont typeface="Wingdings" panose="05000000000000000000" pitchFamily="2" charset="2"/>
              <a:buNone/>
            </a:pPr>
            <a:r>
              <a:rPr lang="ru-RU" altLang="ru-RU" sz="2400"/>
              <a:t>Түйінге келетін токтар оң бағытты деп алынады, түйіннен шығатын токтар теріс бағытты деп алынады. </a:t>
            </a:r>
          </a:p>
          <a:p>
            <a:pPr eaLnBrk="1" hangingPunct="1">
              <a:lnSpc>
                <a:spcPct val="90000"/>
              </a:lnSpc>
              <a:buFont typeface="Wingdings" panose="05000000000000000000" pitchFamily="2" charset="2"/>
              <a:buNone/>
            </a:pPr>
            <a:endParaRPr lang="ru-RU" altLang="ru-RU" smtClean="0"/>
          </a:p>
          <a:p>
            <a:pPr eaLnBrk="1" hangingPunct="1">
              <a:lnSpc>
                <a:spcPct val="90000"/>
              </a:lnSpc>
              <a:buFont typeface="Wingdings" panose="05000000000000000000" pitchFamily="2" charset="2"/>
              <a:buNone/>
            </a:pPr>
            <a:endParaRPr lang="ru-RU" altLang="ru-RU" smtClean="0"/>
          </a:p>
          <a:p>
            <a:pPr eaLnBrk="1" hangingPunct="1">
              <a:lnSpc>
                <a:spcPct val="90000"/>
              </a:lnSpc>
              <a:buFont typeface="Wingdings" panose="05000000000000000000" pitchFamily="2" charset="2"/>
              <a:buNone/>
            </a:pPr>
            <a:endParaRPr lang="ru-RU" altLang="ru-RU" smtClean="0"/>
          </a:p>
          <a:p>
            <a:pPr eaLnBrk="1" hangingPunct="1">
              <a:lnSpc>
                <a:spcPct val="90000"/>
              </a:lnSpc>
              <a:buFont typeface="Wingdings" panose="05000000000000000000" pitchFamily="2" charset="2"/>
              <a:buNone/>
            </a:pPr>
            <a:endParaRPr lang="ru-RU" altLang="ru-RU" smtClean="0"/>
          </a:p>
          <a:p>
            <a:pPr eaLnBrk="1" hangingPunct="1">
              <a:lnSpc>
                <a:spcPct val="90000"/>
              </a:lnSpc>
              <a:buFont typeface="Wingdings" panose="05000000000000000000" pitchFamily="2" charset="2"/>
              <a:buNone/>
            </a:pPr>
            <a:endParaRPr lang="ru-RU" altLang="ru-RU" smtClean="0"/>
          </a:p>
          <a:p>
            <a:pPr eaLnBrk="1" hangingPunct="1">
              <a:lnSpc>
                <a:spcPct val="90000"/>
              </a:lnSpc>
              <a:buFont typeface="Wingdings" panose="05000000000000000000" pitchFamily="2" charset="2"/>
              <a:buNone/>
            </a:pPr>
            <a:endParaRPr lang="ru-RU" altLang="ru-RU" smtClean="0"/>
          </a:p>
          <a:p>
            <a:pPr eaLnBrk="1" hangingPunct="1">
              <a:lnSpc>
                <a:spcPct val="90000"/>
              </a:lnSpc>
              <a:buFont typeface="Wingdings" panose="05000000000000000000" pitchFamily="2" charset="2"/>
              <a:buNone/>
            </a:pPr>
            <a:endParaRPr lang="ru-RU" altLang="ru-RU" smtClean="0"/>
          </a:p>
          <a:p>
            <a:pPr eaLnBrk="1" hangingPunct="1">
              <a:lnSpc>
                <a:spcPct val="90000"/>
              </a:lnSpc>
              <a:buFont typeface="Wingdings" panose="05000000000000000000" pitchFamily="2" charset="2"/>
              <a:buNone/>
            </a:pPr>
            <a:endParaRPr lang="ru-RU" altLang="ru-RU" b="1" i="1" u="sng" smtClean="0"/>
          </a:p>
        </p:txBody>
      </p:sp>
      <p:sp>
        <p:nvSpPr>
          <p:cNvPr id="2053" name="Rectangle 6"/>
          <p:cNvSpPr>
            <a:spLocks noChangeArrowheads="1"/>
          </p:cNvSpPr>
          <p:nvPr/>
        </p:nvSpPr>
        <p:spPr bwMode="auto">
          <a:xfrm>
            <a:off x="1524001" y="-261610"/>
            <a:ext cx="18473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2800">
                <a:solidFill>
                  <a:schemeClr val="tx1"/>
                </a:solidFill>
                <a:latin typeface="Verdana" panose="020B0604030504040204" pitchFamily="34" charset="0"/>
              </a:defRPr>
            </a:lvl1pPr>
            <a:lvl2pPr marL="742950" indent="-285750" eaLnBrk="0" hangingPunct="0">
              <a:defRPr sz="2800">
                <a:solidFill>
                  <a:schemeClr val="tx1"/>
                </a:solidFill>
                <a:latin typeface="Verdana" panose="020B0604030504040204" pitchFamily="34" charset="0"/>
              </a:defRPr>
            </a:lvl2pPr>
            <a:lvl3pPr marL="1143000" indent="-228600" eaLnBrk="0" hangingPunct="0">
              <a:defRPr sz="2800">
                <a:solidFill>
                  <a:schemeClr val="tx1"/>
                </a:solidFill>
                <a:latin typeface="Verdana" panose="020B0604030504040204" pitchFamily="34" charset="0"/>
              </a:defRPr>
            </a:lvl3pPr>
            <a:lvl4pPr marL="1600200" indent="-228600" eaLnBrk="0" hangingPunct="0">
              <a:defRPr sz="2800">
                <a:solidFill>
                  <a:schemeClr val="tx1"/>
                </a:solidFill>
                <a:latin typeface="Verdana" panose="020B0604030504040204" pitchFamily="34" charset="0"/>
              </a:defRPr>
            </a:lvl4pPr>
            <a:lvl5pPr marL="2057400" indent="-228600" eaLnBrk="0" hangingPunct="0">
              <a:defRPr sz="2800">
                <a:solidFill>
                  <a:schemeClr val="tx1"/>
                </a:solidFill>
                <a:latin typeface="Verdana" panose="020B0604030504040204" pitchFamily="34" charset="0"/>
              </a:defRPr>
            </a:lvl5pPr>
            <a:lvl6pPr marL="2514600" indent="-228600" eaLnBrk="0" fontAlgn="base" hangingPunct="0">
              <a:spcBef>
                <a:spcPct val="0"/>
              </a:spcBef>
              <a:spcAft>
                <a:spcPct val="0"/>
              </a:spcAft>
              <a:defRPr sz="2800">
                <a:solidFill>
                  <a:schemeClr val="tx1"/>
                </a:solidFill>
                <a:latin typeface="Verdana" panose="020B0604030504040204" pitchFamily="34" charset="0"/>
              </a:defRPr>
            </a:lvl6pPr>
            <a:lvl7pPr marL="2971800" indent="-228600" eaLnBrk="0" fontAlgn="base" hangingPunct="0">
              <a:spcBef>
                <a:spcPct val="0"/>
              </a:spcBef>
              <a:spcAft>
                <a:spcPct val="0"/>
              </a:spcAft>
              <a:defRPr sz="2800">
                <a:solidFill>
                  <a:schemeClr val="tx1"/>
                </a:solidFill>
                <a:latin typeface="Verdana" panose="020B0604030504040204" pitchFamily="34" charset="0"/>
              </a:defRPr>
            </a:lvl7pPr>
            <a:lvl8pPr marL="3429000" indent="-228600" eaLnBrk="0" fontAlgn="base" hangingPunct="0">
              <a:spcBef>
                <a:spcPct val="0"/>
              </a:spcBef>
              <a:spcAft>
                <a:spcPct val="0"/>
              </a:spcAft>
              <a:defRPr sz="2800">
                <a:solidFill>
                  <a:schemeClr val="tx1"/>
                </a:solidFill>
                <a:latin typeface="Verdana" panose="020B0604030504040204" pitchFamily="34" charset="0"/>
              </a:defRPr>
            </a:lvl8pPr>
            <a:lvl9pPr marL="3886200" indent="-228600" eaLnBrk="0" fontAlgn="base" hangingPunct="0">
              <a:spcBef>
                <a:spcPct val="0"/>
              </a:spcBef>
              <a:spcAft>
                <a:spcPct val="0"/>
              </a:spcAft>
              <a:defRPr sz="2800">
                <a:solidFill>
                  <a:schemeClr val="tx1"/>
                </a:solidFill>
                <a:latin typeface="Verdana" panose="020B0604030504040204" pitchFamily="34" charset="0"/>
              </a:defRPr>
            </a:lvl9pPr>
          </a:lstStyle>
          <a:p>
            <a:pPr eaLnBrk="1" hangingPunct="1"/>
            <a:endParaRPr lang="ru-RU" altLang="ru-RU"/>
          </a:p>
        </p:txBody>
      </p:sp>
      <p:graphicFrame>
        <p:nvGraphicFramePr>
          <p:cNvPr id="2050" name="Object 5"/>
          <p:cNvGraphicFramePr>
            <a:graphicFrameLocks noChangeAspect="1"/>
          </p:cNvGraphicFramePr>
          <p:nvPr/>
        </p:nvGraphicFramePr>
        <p:xfrm>
          <a:off x="6738938" y="2500313"/>
          <a:ext cx="1477962" cy="1116012"/>
        </p:xfrm>
        <a:graphic>
          <a:graphicData uri="http://schemas.openxmlformats.org/presentationml/2006/ole">
            <mc:AlternateContent xmlns:mc="http://schemas.openxmlformats.org/markup-compatibility/2006">
              <mc:Choice xmlns:v="urn:schemas-microsoft-com:vml" Requires="v">
                <p:oleObj spid="_x0000_s2050" name="Формула" r:id="rId3" imgW="583920" imgH="431640" progId="Equation.3">
                  <p:embed/>
                </p:oleObj>
              </mc:Choice>
              <mc:Fallback>
                <p:oleObj name="Формула" r:id="rId3" imgW="583920" imgH="431640" progId="Equation.3">
                  <p:embed/>
                  <p:pic>
                    <p:nvPicPr>
                      <p:cNvPr id="2050"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38938" y="2500313"/>
                        <a:ext cx="1477962" cy="11160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054" name="Rectangle 8"/>
          <p:cNvSpPr>
            <a:spLocks noChangeArrowheads="1"/>
          </p:cNvSpPr>
          <p:nvPr/>
        </p:nvSpPr>
        <p:spPr bwMode="auto">
          <a:xfrm>
            <a:off x="1524001" y="-261610"/>
            <a:ext cx="18473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2800">
                <a:solidFill>
                  <a:schemeClr val="tx1"/>
                </a:solidFill>
                <a:latin typeface="Verdana" panose="020B0604030504040204" pitchFamily="34" charset="0"/>
              </a:defRPr>
            </a:lvl1pPr>
            <a:lvl2pPr marL="742950" indent="-285750" eaLnBrk="0" hangingPunct="0">
              <a:defRPr sz="2800">
                <a:solidFill>
                  <a:schemeClr val="tx1"/>
                </a:solidFill>
                <a:latin typeface="Verdana" panose="020B0604030504040204" pitchFamily="34" charset="0"/>
              </a:defRPr>
            </a:lvl2pPr>
            <a:lvl3pPr marL="1143000" indent="-228600" eaLnBrk="0" hangingPunct="0">
              <a:defRPr sz="2800">
                <a:solidFill>
                  <a:schemeClr val="tx1"/>
                </a:solidFill>
                <a:latin typeface="Verdana" panose="020B0604030504040204" pitchFamily="34" charset="0"/>
              </a:defRPr>
            </a:lvl3pPr>
            <a:lvl4pPr marL="1600200" indent="-228600" eaLnBrk="0" hangingPunct="0">
              <a:defRPr sz="2800">
                <a:solidFill>
                  <a:schemeClr val="tx1"/>
                </a:solidFill>
                <a:latin typeface="Verdana" panose="020B0604030504040204" pitchFamily="34" charset="0"/>
              </a:defRPr>
            </a:lvl4pPr>
            <a:lvl5pPr marL="2057400" indent="-228600" eaLnBrk="0" hangingPunct="0">
              <a:defRPr sz="2800">
                <a:solidFill>
                  <a:schemeClr val="tx1"/>
                </a:solidFill>
                <a:latin typeface="Verdana" panose="020B0604030504040204" pitchFamily="34" charset="0"/>
              </a:defRPr>
            </a:lvl5pPr>
            <a:lvl6pPr marL="2514600" indent="-228600" eaLnBrk="0" fontAlgn="base" hangingPunct="0">
              <a:spcBef>
                <a:spcPct val="0"/>
              </a:spcBef>
              <a:spcAft>
                <a:spcPct val="0"/>
              </a:spcAft>
              <a:defRPr sz="2800">
                <a:solidFill>
                  <a:schemeClr val="tx1"/>
                </a:solidFill>
                <a:latin typeface="Verdana" panose="020B0604030504040204" pitchFamily="34" charset="0"/>
              </a:defRPr>
            </a:lvl6pPr>
            <a:lvl7pPr marL="2971800" indent="-228600" eaLnBrk="0" fontAlgn="base" hangingPunct="0">
              <a:spcBef>
                <a:spcPct val="0"/>
              </a:spcBef>
              <a:spcAft>
                <a:spcPct val="0"/>
              </a:spcAft>
              <a:defRPr sz="2800">
                <a:solidFill>
                  <a:schemeClr val="tx1"/>
                </a:solidFill>
                <a:latin typeface="Verdana" panose="020B0604030504040204" pitchFamily="34" charset="0"/>
              </a:defRPr>
            </a:lvl7pPr>
            <a:lvl8pPr marL="3429000" indent="-228600" eaLnBrk="0" fontAlgn="base" hangingPunct="0">
              <a:spcBef>
                <a:spcPct val="0"/>
              </a:spcBef>
              <a:spcAft>
                <a:spcPct val="0"/>
              </a:spcAft>
              <a:defRPr sz="2800">
                <a:solidFill>
                  <a:schemeClr val="tx1"/>
                </a:solidFill>
                <a:latin typeface="Verdana" panose="020B0604030504040204" pitchFamily="34" charset="0"/>
              </a:defRPr>
            </a:lvl8pPr>
            <a:lvl9pPr marL="3886200" indent="-228600" eaLnBrk="0" fontAlgn="base" hangingPunct="0">
              <a:spcBef>
                <a:spcPct val="0"/>
              </a:spcBef>
              <a:spcAft>
                <a:spcPct val="0"/>
              </a:spcAft>
              <a:defRPr sz="2800">
                <a:solidFill>
                  <a:schemeClr val="tx1"/>
                </a:solidFill>
                <a:latin typeface="Verdana" panose="020B0604030504040204" pitchFamily="34" charset="0"/>
              </a:defRPr>
            </a:lvl9pPr>
          </a:lstStyle>
          <a:p>
            <a:pPr eaLnBrk="1" hangingPunct="1"/>
            <a:endParaRPr lang="ru-RU" altLang="ru-RU"/>
          </a:p>
        </p:txBody>
      </p:sp>
    </p:spTree>
    <p:extLst>
      <p:ext uri="{BB962C8B-B14F-4D97-AF65-F5344CB8AC3E}">
        <p14:creationId xmlns:p14="http://schemas.microsoft.com/office/powerpoint/2010/main" val="401519347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6" name="Rectangle 3"/>
          <p:cNvSpPr>
            <a:spLocks noGrp="1" noChangeArrowheads="1"/>
          </p:cNvSpPr>
          <p:nvPr>
            <p:ph type="body" idx="1"/>
          </p:nvPr>
        </p:nvSpPr>
        <p:spPr>
          <a:xfrm>
            <a:off x="2238375" y="428626"/>
            <a:ext cx="8286750" cy="6215063"/>
          </a:xfrm>
        </p:spPr>
        <p:txBody>
          <a:bodyPr/>
          <a:lstStyle/>
          <a:p>
            <a:pPr eaLnBrk="1" hangingPunct="1">
              <a:buFont typeface="Wingdings" panose="05000000000000000000" pitchFamily="2" charset="2"/>
              <a:buNone/>
            </a:pPr>
            <a:endParaRPr lang="kk-KZ" altLang="ru-RU" sz="2400" b="1" i="1" u="sng"/>
          </a:p>
          <a:p>
            <a:pPr eaLnBrk="1" hangingPunct="1">
              <a:buFont typeface="Wingdings" panose="05000000000000000000" pitchFamily="2" charset="2"/>
              <a:buNone/>
            </a:pPr>
            <a:r>
              <a:rPr lang="en-US" altLang="ru-RU" sz="2400" b="1" i="1" u="sng"/>
              <a:t>II</a:t>
            </a:r>
            <a:r>
              <a:rPr lang="ru-RU" altLang="ru-RU" sz="2400" b="1" i="1" u="sng"/>
              <a:t> Заң </a:t>
            </a:r>
          </a:p>
          <a:p>
            <a:pPr eaLnBrk="1" hangingPunct="1">
              <a:buFont typeface="Wingdings" panose="05000000000000000000" pitchFamily="2" charset="2"/>
              <a:buNone/>
            </a:pPr>
            <a:endParaRPr lang="ru-RU" altLang="ru-RU" sz="2400"/>
          </a:p>
          <a:p>
            <a:pPr eaLnBrk="1" hangingPunct="1">
              <a:buFont typeface="Wingdings" panose="05000000000000000000" pitchFamily="2" charset="2"/>
              <a:buNone/>
            </a:pPr>
            <a:r>
              <a:rPr lang="ru-RU" altLang="ru-RU" sz="2400"/>
              <a:t>1 анықтамасы: Кез келген тұйыұталган контурда ЭҚК алгебралық қосындысы осы контурдың кедергілеріндегі кернеулердің төмендеуінің алгебралық қосындысына тең.  </a:t>
            </a:r>
          </a:p>
          <a:p>
            <a:pPr eaLnBrk="1" hangingPunct="1">
              <a:buFont typeface="Wingdings" panose="05000000000000000000" pitchFamily="2" charset="2"/>
              <a:buNone/>
            </a:pPr>
            <a:endParaRPr lang="ru-RU" altLang="ru-RU" sz="2400"/>
          </a:p>
          <a:p>
            <a:pPr eaLnBrk="1" hangingPunct="1">
              <a:buFont typeface="Wingdings" panose="05000000000000000000" pitchFamily="2" charset="2"/>
              <a:buNone/>
            </a:pPr>
            <a:endParaRPr lang="ru-RU" altLang="ru-RU" sz="2400"/>
          </a:p>
          <a:p>
            <a:pPr eaLnBrk="1" hangingPunct="1">
              <a:buFont typeface="Wingdings" panose="05000000000000000000" pitchFamily="2" charset="2"/>
              <a:buNone/>
            </a:pPr>
            <a:endParaRPr lang="ru-RU" altLang="ru-RU" sz="2400"/>
          </a:p>
          <a:p>
            <a:pPr eaLnBrk="1" hangingPunct="1">
              <a:buFont typeface="Wingdings" panose="05000000000000000000" pitchFamily="2" charset="2"/>
              <a:buNone/>
            </a:pPr>
            <a:r>
              <a:rPr lang="ru-RU" altLang="ru-RU" sz="2400"/>
              <a:t>2 анықтамасы: Кез келген тұйыұталган контурда кернеулердің алгебралық қосындысы нольге тең</a:t>
            </a:r>
          </a:p>
          <a:p>
            <a:pPr eaLnBrk="1" hangingPunct="1">
              <a:buFont typeface="Wingdings" panose="05000000000000000000" pitchFamily="2" charset="2"/>
              <a:buNone/>
            </a:pPr>
            <a:endParaRPr lang="ru-RU" altLang="ru-RU" smtClean="0"/>
          </a:p>
        </p:txBody>
      </p:sp>
      <p:sp>
        <p:nvSpPr>
          <p:cNvPr id="3077" name="Rectangle 5"/>
          <p:cNvSpPr>
            <a:spLocks noChangeArrowheads="1"/>
          </p:cNvSpPr>
          <p:nvPr/>
        </p:nvSpPr>
        <p:spPr bwMode="auto">
          <a:xfrm>
            <a:off x="1524001" y="2895928"/>
            <a:ext cx="18473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2800">
                <a:solidFill>
                  <a:schemeClr val="tx1"/>
                </a:solidFill>
                <a:latin typeface="Verdana" panose="020B0604030504040204" pitchFamily="34" charset="0"/>
              </a:defRPr>
            </a:lvl1pPr>
            <a:lvl2pPr marL="742950" indent="-285750" eaLnBrk="0" hangingPunct="0">
              <a:defRPr sz="2800">
                <a:solidFill>
                  <a:schemeClr val="tx1"/>
                </a:solidFill>
                <a:latin typeface="Verdana" panose="020B0604030504040204" pitchFamily="34" charset="0"/>
              </a:defRPr>
            </a:lvl2pPr>
            <a:lvl3pPr marL="1143000" indent="-228600" eaLnBrk="0" hangingPunct="0">
              <a:defRPr sz="2800">
                <a:solidFill>
                  <a:schemeClr val="tx1"/>
                </a:solidFill>
                <a:latin typeface="Verdana" panose="020B0604030504040204" pitchFamily="34" charset="0"/>
              </a:defRPr>
            </a:lvl3pPr>
            <a:lvl4pPr marL="1600200" indent="-228600" eaLnBrk="0" hangingPunct="0">
              <a:defRPr sz="2800">
                <a:solidFill>
                  <a:schemeClr val="tx1"/>
                </a:solidFill>
                <a:latin typeface="Verdana" panose="020B0604030504040204" pitchFamily="34" charset="0"/>
              </a:defRPr>
            </a:lvl4pPr>
            <a:lvl5pPr marL="2057400" indent="-228600" eaLnBrk="0" hangingPunct="0">
              <a:defRPr sz="2800">
                <a:solidFill>
                  <a:schemeClr val="tx1"/>
                </a:solidFill>
                <a:latin typeface="Verdana" panose="020B0604030504040204" pitchFamily="34" charset="0"/>
              </a:defRPr>
            </a:lvl5pPr>
            <a:lvl6pPr marL="2514600" indent="-228600" eaLnBrk="0" fontAlgn="base" hangingPunct="0">
              <a:spcBef>
                <a:spcPct val="0"/>
              </a:spcBef>
              <a:spcAft>
                <a:spcPct val="0"/>
              </a:spcAft>
              <a:defRPr sz="2800">
                <a:solidFill>
                  <a:schemeClr val="tx1"/>
                </a:solidFill>
                <a:latin typeface="Verdana" panose="020B0604030504040204" pitchFamily="34" charset="0"/>
              </a:defRPr>
            </a:lvl6pPr>
            <a:lvl7pPr marL="2971800" indent="-228600" eaLnBrk="0" fontAlgn="base" hangingPunct="0">
              <a:spcBef>
                <a:spcPct val="0"/>
              </a:spcBef>
              <a:spcAft>
                <a:spcPct val="0"/>
              </a:spcAft>
              <a:defRPr sz="2800">
                <a:solidFill>
                  <a:schemeClr val="tx1"/>
                </a:solidFill>
                <a:latin typeface="Verdana" panose="020B0604030504040204" pitchFamily="34" charset="0"/>
              </a:defRPr>
            </a:lvl7pPr>
            <a:lvl8pPr marL="3429000" indent="-228600" eaLnBrk="0" fontAlgn="base" hangingPunct="0">
              <a:spcBef>
                <a:spcPct val="0"/>
              </a:spcBef>
              <a:spcAft>
                <a:spcPct val="0"/>
              </a:spcAft>
              <a:defRPr sz="2800">
                <a:solidFill>
                  <a:schemeClr val="tx1"/>
                </a:solidFill>
                <a:latin typeface="Verdana" panose="020B0604030504040204" pitchFamily="34" charset="0"/>
              </a:defRPr>
            </a:lvl8pPr>
            <a:lvl9pPr marL="3886200" indent="-228600" eaLnBrk="0" fontAlgn="base" hangingPunct="0">
              <a:spcBef>
                <a:spcPct val="0"/>
              </a:spcBef>
              <a:spcAft>
                <a:spcPct val="0"/>
              </a:spcAft>
              <a:defRPr sz="2800">
                <a:solidFill>
                  <a:schemeClr val="tx1"/>
                </a:solidFill>
                <a:latin typeface="Verdana" panose="020B0604030504040204" pitchFamily="34" charset="0"/>
              </a:defRPr>
            </a:lvl9pPr>
          </a:lstStyle>
          <a:p>
            <a:pPr eaLnBrk="1" hangingPunct="1"/>
            <a:endParaRPr lang="ru-RU" altLang="ru-RU"/>
          </a:p>
        </p:txBody>
      </p:sp>
      <p:graphicFrame>
        <p:nvGraphicFramePr>
          <p:cNvPr id="3074" name="Object 4"/>
          <p:cNvGraphicFramePr>
            <a:graphicFrameLocks noChangeAspect="1"/>
          </p:cNvGraphicFramePr>
          <p:nvPr/>
        </p:nvGraphicFramePr>
        <p:xfrm>
          <a:off x="5095876" y="3286126"/>
          <a:ext cx="2981325" cy="1255713"/>
        </p:xfrm>
        <a:graphic>
          <a:graphicData uri="http://schemas.openxmlformats.org/presentationml/2006/ole">
            <mc:AlternateContent xmlns:mc="http://schemas.openxmlformats.org/markup-compatibility/2006">
              <mc:Choice xmlns:v="urn:schemas-microsoft-com:vml" Requires="v">
                <p:oleObj spid="_x0000_s3074" name="Формула" r:id="rId3" imgW="1002960" imgH="431640" progId="Equation.3">
                  <p:embed/>
                </p:oleObj>
              </mc:Choice>
              <mc:Fallback>
                <p:oleObj name="Формула" r:id="rId3" imgW="1002960" imgH="431640" progId="Equation.3">
                  <p:embed/>
                  <p:pic>
                    <p:nvPicPr>
                      <p:cNvPr id="3074"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95876" y="3286126"/>
                        <a:ext cx="2981325" cy="12557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075" name="Object 6"/>
          <p:cNvGraphicFramePr>
            <a:graphicFrameLocks noChangeAspect="1"/>
          </p:cNvGraphicFramePr>
          <p:nvPr/>
        </p:nvGraphicFramePr>
        <p:xfrm>
          <a:off x="5803900" y="5357813"/>
          <a:ext cx="1849438" cy="1255712"/>
        </p:xfrm>
        <a:graphic>
          <a:graphicData uri="http://schemas.openxmlformats.org/presentationml/2006/ole">
            <mc:AlternateContent xmlns:mc="http://schemas.openxmlformats.org/markup-compatibility/2006">
              <mc:Choice xmlns:v="urn:schemas-microsoft-com:vml" Requires="v">
                <p:oleObj spid="_x0000_s3075" name="Формула" r:id="rId5" imgW="622080" imgH="431640" progId="Equation.3">
                  <p:embed/>
                </p:oleObj>
              </mc:Choice>
              <mc:Fallback>
                <p:oleObj name="Формула" r:id="rId5" imgW="622080" imgH="431640" progId="Equation.3">
                  <p:embed/>
                  <p:pic>
                    <p:nvPicPr>
                      <p:cNvPr id="3075" name="Object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803900" y="5357813"/>
                        <a:ext cx="1849438" cy="12557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227458456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flipH="1">
            <a:off x="2381250" y="214314"/>
            <a:ext cx="7988300" cy="1652587"/>
          </a:xfrm>
        </p:spPr>
        <p:txBody>
          <a:bodyPr/>
          <a:lstStyle/>
          <a:p>
            <a:pPr eaLnBrk="1" hangingPunct="1"/>
            <a:r>
              <a:rPr lang="ru-RU" altLang="ru-RU" sz="2400"/>
              <a:t>Әр бір қосындыда қосындылар контурдың бағытымен бір бағытта бағытталса «плюс» мәнімен алынады, егер де бағыттары кері бағытталса «минус мәнімен алынады</a:t>
            </a:r>
          </a:p>
        </p:txBody>
      </p:sp>
      <p:pic>
        <p:nvPicPr>
          <p:cNvPr id="39939" name="Picture 4"/>
          <p:cNvPicPr>
            <a:picLocks noChangeAspect="1" noChangeArrowheads="1"/>
          </p:cNvPicPr>
          <p:nvPr>
            <p:ph type="body" idx="1"/>
          </p:nvPr>
        </p:nvPicPr>
        <p:blipFill>
          <a:blip r:embed="rId2">
            <a:extLst>
              <a:ext uri="{28A0092B-C50C-407E-A947-70E740481C1C}">
                <a14:useLocalDpi xmlns:a14="http://schemas.microsoft.com/office/drawing/2010/main" val="0"/>
              </a:ext>
            </a:extLst>
          </a:blip>
          <a:srcRect/>
          <a:stretch>
            <a:fillRect/>
          </a:stretch>
        </p:blipFill>
        <p:spPr>
          <a:xfrm>
            <a:off x="2524125" y="2143126"/>
            <a:ext cx="7429500" cy="4143375"/>
          </a:xfrm>
          <a:noFill/>
        </p:spPr>
      </p:pic>
      <p:sp>
        <p:nvSpPr>
          <p:cNvPr id="39940" name="Rectangle 7"/>
          <p:cNvSpPr>
            <a:spLocks noChangeArrowheads="1"/>
          </p:cNvSpPr>
          <p:nvPr/>
        </p:nvSpPr>
        <p:spPr bwMode="auto">
          <a:xfrm>
            <a:off x="1524001" y="2829253"/>
            <a:ext cx="18473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2800">
                <a:solidFill>
                  <a:schemeClr val="tx1"/>
                </a:solidFill>
                <a:latin typeface="Verdana" panose="020B0604030504040204" pitchFamily="34" charset="0"/>
              </a:defRPr>
            </a:lvl1pPr>
            <a:lvl2pPr marL="742950" indent="-285750" eaLnBrk="0" hangingPunct="0">
              <a:defRPr sz="2800">
                <a:solidFill>
                  <a:schemeClr val="tx1"/>
                </a:solidFill>
                <a:latin typeface="Verdana" panose="020B0604030504040204" pitchFamily="34" charset="0"/>
              </a:defRPr>
            </a:lvl2pPr>
            <a:lvl3pPr marL="1143000" indent="-228600" eaLnBrk="0" hangingPunct="0">
              <a:defRPr sz="2800">
                <a:solidFill>
                  <a:schemeClr val="tx1"/>
                </a:solidFill>
                <a:latin typeface="Verdana" panose="020B0604030504040204" pitchFamily="34" charset="0"/>
              </a:defRPr>
            </a:lvl3pPr>
            <a:lvl4pPr marL="1600200" indent="-228600" eaLnBrk="0" hangingPunct="0">
              <a:defRPr sz="2800">
                <a:solidFill>
                  <a:schemeClr val="tx1"/>
                </a:solidFill>
                <a:latin typeface="Verdana" panose="020B0604030504040204" pitchFamily="34" charset="0"/>
              </a:defRPr>
            </a:lvl4pPr>
            <a:lvl5pPr marL="2057400" indent="-228600" eaLnBrk="0" hangingPunct="0">
              <a:defRPr sz="2800">
                <a:solidFill>
                  <a:schemeClr val="tx1"/>
                </a:solidFill>
                <a:latin typeface="Verdana" panose="020B0604030504040204" pitchFamily="34" charset="0"/>
              </a:defRPr>
            </a:lvl5pPr>
            <a:lvl6pPr marL="2514600" indent="-228600" eaLnBrk="0" fontAlgn="base" hangingPunct="0">
              <a:spcBef>
                <a:spcPct val="0"/>
              </a:spcBef>
              <a:spcAft>
                <a:spcPct val="0"/>
              </a:spcAft>
              <a:defRPr sz="2800">
                <a:solidFill>
                  <a:schemeClr val="tx1"/>
                </a:solidFill>
                <a:latin typeface="Verdana" panose="020B0604030504040204" pitchFamily="34" charset="0"/>
              </a:defRPr>
            </a:lvl6pPr>
            <a:lvl7pPr marL="2971800" indent="-228600" eaLnBrk="0" fontAlgn="base" hangingPunct="0">
              <a:spcBef>
                <a:spcPct val="0"/>
              </a:spcBef>
              <a:spcAft>
                <a:spcPct val="0"/>
              </a:spcAft>
              <a:defRPr sz="2800">
                <a:solidFill>
                  <a:schemeClr val="tx1"/>
                </a:solidFill>
                <a:latin typeface="Verdana" panose="020B0604030504040204" pitchFamily="34" charset="0"/>
              </a:defRPr>
            </a:lvl7pPr>
            <a:lvl8pPr marL="3429000" indent="-228600" eaLnBrk="0" fontAlgn="base" hangingPunct="0">
              <a:spcBef>
                <a:spcPct val="0"/>
              </a:spcBef>
              <a:spcAft>
                <a:spcPct val="0"/>
              </a:spcAft>
              <a:defRPr sz="2800">
                <a:solidFill>
                  <a:schemeClr val="tx1"/>
                </a:solidFill>
                <a:latin typeface="Verdana" panose="020B0604030504040204" pitchFamily="34" charset="0"/>
              </a:defRPr>
            </a:lvl8pPr>
            <a:lvl9pPr marL="3886200" indent="-228600" eaLnBrk="0" fontAlgn="base" hangingPunct="0">
              <a:spcBef>
                <a:spcPct val="0"/>
              </a:spcBef>
              <a:spcAft>
                <a:spcPct val="0"/>
              </a:spcAft>
              <a:defRPr sz="2800">
                <a:solidFill>
                  <a:schemeClr val="tx1"/>
                </a:solidFill>
                <a:latin typeface="Verdana" panose="020B0604030504040204" pitchFamily="34" charset="0"/>
              </a:defRPr>
            </a:lvl9pPr>
          </a:lstStyle>
          <a:p>
            <a:pPr eaLnBrk="1" hangingPunct="1"/>
            <a:endParaRPr lang="ru-RU" altLang="ru-RU"/>
          </a:p>
        </p:txBody>
      </p:sp>
    </p:spTree>
    <p:extLst>
      <p:ext uri="{BB962C8B-B14F-4D97-AF65-F5344CB8AC3E}">
        <p14:creationId xmlns:p14="http://schemas.microsoft.com/office/powerpoint/2010/main" val="3453440715"/>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561</Words>
  <Application>Microsoft Office PowerPoint</Application>
  <PresentationFormat>Широкоэкранный</PresentationFormat>
  <Paragraphs>83</Paragraphs>
  <Slides>15</Slides>
  <Notes>0</Notes>
  <HiddenSlides>0</HiddenSlides>
  <MMClips>0</MMClips>
  <ScaleCrop>false</ScaleCrop>
  <HeadingPairs>
    <vt:vector size="8" baseType="variant">
      <vt:variant>
        <vt:lpstr>Использованные шрифты</vt:lpstr>
      </vt:variant>
      <vt:variant>
        <vt:i4>6</vt:i4>
      </vt:variant>
      <vt:variant>
        <vt:lpstr>Тема</vt:lpstr>
      </vt:variant>
      <vt:variant>
        <vt:i4>1</vt:i4>
      </vt:variant>
      <vt:variant>
        <vt:lpstr>Внедренные серверы OLE</vt:lpstr>
      </vt:variant>
      <vt:variant>
        <vt:i4>1</vt:i4>
      </vt:variant>
      <vt:variant>
        <vt:lpstr>Заголовки слайдов</vt:lpstr>
      </vt:variant>
      <vt:variant>
        <vt:i4>15</vt:i4>
      </vt:variant>
    </vt:vector>
  </HeadingPairs>
  <TitlesOfParts>
    <vt:vector size="23" baseType="lpstr">
      <vt:lpstr>Arial</vt:lpstr>
      <vt:lpstr>Calibri</vt:lpstr>
      <vt:lpstr>Calibri Light</vt:lpstr>
      <vt:lpstr>Times New Roman</vt:lpstr>
      <vt:lpstr>Verdana</vt:lpstr>
      <vt:lpstr>Wingdings</vt:lpstr>
      <vt:lpstr>Тема Office</vt:lpstr>
      <vt:lpstr>Microsoft Equation 3.0</vt:lpstr>
      <vt:lpstr> 1 Тарау  Сызықты тұрақты ток тізбектері. Элект тізбектің элементтері</vt:lpstr>
      <vt:lpstr>Презентация PowerPoint</vt:lpstr>
      <vt:lpstr>Презентация PowerPoint</vt:lpstr>
      <vt:lpstr>Қарапайым электр тізбектің   орын басу сұлбасы</vt:lpstr>
      <vt:lpstr>Презентация PowerPoint</vt:lpstr>
      <vt:lpstr>Презентация PowerPoint</vt:lpstr>
      <vt:lpstr>Презентация PowerPoint</vt:lpstr>
      <vt:lpstr>Халқаралық бірліктер жүйесінде:</vt:lpstr>
      <vt:lpstr>Электр тізбектің   жұмыс істеу режімдері</vt:lpstr>
      <vt:lpstr>Күрделі электр тізбетерінің есебі</vt:lpstr>
      <vt:lpstr>Презентация PowerPoint</vt:lpstr>
      <vt:lpstr>Презентация PowerPoint</vt:lpstr>
      <vt:lpstr> Кирхгоф заңдары</vt:lpstr>
      <vt:lpstr>Презентация PowerPoint</vt:lpstr>
      <vt:lpstr>Әр бір қосындыда қосындылар контурдың бағытымен бір бағытта бағытталса «плюс» мәнімен алынады, егер де бағыттары кері бағытталса «минус мәнімен алынады</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1 Тарау  Сызықты тұрақты ток тізбектері. Элект тізбектің элементтері</dc:title>
  <dc:creator>Aizhan Sarsenova</dc:creator>
  <cp:lastModifiedBy>Aizhan Sarsenova</cp:lastModifiedBy>
  <cp:revision>1</cp:revision>
  <dcterms:created xsi:type="dcterms:W3CDTF">2021-02-15T04:04:55Z</dcterms:created>
  <dcterms:modified xsi:type="dcterms:W3CDTF">2021-02-15T04:05:39Z</dcterms:modified>
</cp:coreProperties>
</file>